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9" r:id="rId27"/>
    <p:sldId id="278" r:id="rId28"/>
    <p:sldId id="282" r:id="rId29"/>
    <p:sldId id="280" r:id="rId30"/>
    <p:sldId id="281" r:id="rId31"/>
  </p:sldIdLst>
  <p:sldSz cx="9144000" cy="5143500" type="screen16x9"/>
  <p:notesSz cx="6858000" cy="9144000"/>
  <p:embeddedFontLst>
    <p:embeddedFont>
      <p:font typeface="Franklin Gothic" panose="020B0603020102020204" pitchFamily="34" charset="0"/>
      <p:regular r:id="rId33"/>
      <p:bold r:id="rId34"/>
      <p:italic r:id="rId35"/>
      <p:boldItalic r:id="rId36"/>
    </p:embeddedFont>
    <p:embeddedFont>
      <p:font typeface="Lato" panose="020F05020202040302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hDF2S0ACHADqC4M7TJRtk/j/ih0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8291D-B202-5671-208F-3DA825C23A3B}" v="70" dt="2024-04-30T19:59:43.990"/>
    <p1510:client id="{985926E0-615C-AA14-446B-DB430DB8F66A}" v="2" dt="2024-04-30T20:02:39.482"/>
    <p1510:client id="{DEEF4C06-F0E2-CEFE-AB3E-30DB2AD9FE2D}" v="4" dt="2024-04-30T20:17:02.760"/>
  </p1510:revLst>
</p1510:revInfo>
</file>

<file path=ppt/tableStyles.xml><?xml version="1.0" encoding="utf-8"?>
<a:tblStyleLst xmlns:a="http://schemas.openxmlformats.org/drawingml/2006/main" def="{C35B404F-37E0-431C-80A3-52508D9A3306}">
  <a:tblStyle styleId="{C35B404F-37E0-431C-80A3-52508D9A33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29"/>
    <p:restoredTop sz="89116"/>
  </p:normalViewPr>
  <p:slideViewPr>
    <p:cSldViewPr snapToGrid="0">
      <p:cViewPr varScale="1">
        <p:scale>
          <a:sx n="151" d="100"/>
          <a:sy n="151" d="100"/>
        </p:scale>
        <p:origin x="896" y="184"/>
      </p:cViewPr>
      <p:guideLst>
        <p:guide orient="horz" pos="1620"/>
        <p:guide pos="288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6/11/relationships/changesInfo" Target="changesInfos/changesInfo1.xml"/><Relationship Id="rId20" Type="http://schemas.openxmlformats.org/officeDocument/2006/relationships/slide" Target="slides/slide16.xml"/><Relationship Id="rId41"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uvathingal Muttikkal, Rose (re4mfy)" userId="S::re4mfy@virginia.edu::8d4d2c2d-e5d2-4791-9bea-388cfd2ef44b" providerId="AD" clId="Web-{2858291D-B202-5671-208F-3DA825C23A3B}"/>
    <pc:docChg chg="modSld">
      <pc:chgData name="Eluvathingal Muttikkal, Rose (re4mfy)" userId="S::re4mfy@virginia.edu::8d4d2c2d-e5d2-4791-9bea-388cfd2ef44b" providerId="AD" clId="Web-{2858291D-B202-5671-208F-3DA825C23A3B}" dt="2024-04-30T19:59:43.709" v="50" actId="20577"/>
      <pc:docMkLst>
        <pc:docMk/>
      </pc:docMkLst>
      <pc:sldChg chg="modSp">
        <pc:chgData name="Eluvathingal Muttikkal, Rose (re4mfy)" userId="S::re4mfy@virginia.edu::8d4d2c2d-e5d2-4791-9bea-388cfd2ef44b" providerId="AD" clId="Web-{2858291D-B202-5671-208F-3DA825C23A3B}" dt="2024-04-30T19:42:51.099" v="7" actId="14100"/>
        <pc:sldMkLst>
          <pc:docMk/>
          <pc:sldMk cId="0" sldId="259"/>
        </pc:sldMkLst>
        <pc:spChg chg="mod">
          <ac:chgData name="Eluvathingal Muttikkal, Rose (re4mfy)" userId="S::re4mfy@virginia.edu::8d4d2c2d-e5d2-4791-9bea-388cfd2ef44b" providerId="AD" clId="Web-{2858291D-B202-5671-208F-3DA825C23A3B}" dt="2024-04-30T19:42:48.677" v="6" actId="1076"/>
          <ac:spMkLst>
            <pc:docMk/>
            <pc:sldMk cId="0" sldId="259"/>
            <ac:spMk id="85" creationId="{00000000-0000-0000-0000-000000000000}"/>
          </ac:spMkLst>
        </pc:spChg>
        <pc:picChg chg="mod">
          <ac:chgData name="Eluvathingal Muttikkal, Rose (re4mfy)" userId="S::re4mfy@virginia.edu::8d4d2c2d-e5d2-4791-9bea-388cfd2ef44b" providerId="AD" clId="Web-{2858291D-B202-5671-208F-3DA825C23A3B}" dt="2024-04-30T19:42:51.099" v="7" actId="14100"/>
          <ac:picMkLst>
            <pc:docMk/>
            <pc:sldMk cId="0" sldId="259"/>
            <ac:picMk id="2" creationId="{637964C1-E97F-52DA-FFE2-02CCD1589A4B}"/>
          </ac:picMkLst>
        </pc:picChg>
      </pc:sldChg>
      <pc:sldChg chg="modSp">
        <pc:chgData name="Eluvathingal Muttikkal, Rose (re4mfy)" userId="S::re4mfy@virginia.edu::8d4d2c2d-e5d2-4791-9bea-388cfd2ef44b" providerId="AD" clId="Web-{2858291D-B202-5671-208F-3DA825C23A3B}" dt="2024-04-30T19:59:43.709" v="50" actId="20577"/>
        <pc:sldMkLst>
          <pc:docMk/>
          <pc:sldMk cId="0" sldId="263"/>
        </pc:sldMkLst>
        <pc:spChg chg="mod">
          <ac:chgData name="Eluvathingal Muttikkal, Rose (re4mfy)" userId="S::re4mfy@virginia.edu::8d4d2c2d-e5d2-4791-9bea-388cfd2ef44b" providerId="AD" clId="Web-{2858291D-B202-5671-208F-3DA825C23A3B}" dt="2024-04-30T19:59:43.709" v="50" actId="20577"/>
          <ac:spMkLst>
            <pc:docMk/>
            <pc:sldMk cId="0" sldId="263"/>
            <ac:spMk id="119" creationId="{00000000-0000-0000-0000-000000000000}"/>
          </ac:spMkLst>
        </pc:spChg>
      </pc:sldChg>
      <pc:sldChg chg="modSp">
        <pc:chgData name="Eluvathingal Muttikkal, Rose (re4mfy)" userId="S::re4mfy@virginia.edu::8d4d2c2d-e5d2-4791-9bea-388cfd2ef44b" providerId="AD" clId="Web-{2858291D-B202-5671-208F-3DA825C23A3B}" dt="2024-04-30T19:49:41.471" v="15"/>
        <pc:sldMkLst>
          <pc:docMk/>
          <pc:sldMk cId="0" sldId="268"/>
        </pc:sldMkLst>
        <pc:graphicFrameChg chg="mod modGraphic">
          <ac:chgData name="Eluvathingal Muttikkal, Rose (re4mfy)" userId="S::re4mfy@virginia.edu::8d4d2c2d-e5d2-4791-9bea-388cfd2ef44b" providerId="AD" clId="Web-{2858291D-B202-5671-208F-3DA825C23A3B}" dt="2024-04-30T19:49:41.471" v="15"/>
          <ac:graphicFrameMkLst>
            <pc:docMk/>
            <pc:sldMk cId="0" sldId="268"/>
            <ac:graphicFrameMk id="168" creationId="{00000000-0000-0000-0000-000000000000}"/>
          </ac:graphicFrameMkLst>
        </pc:graphicFrameChg>
      </pc:sldChg>
    </pc:docChg>
  </pc:docChgLst>
  <pc:docChgLst>
    <pc:chgData name="Eluvathingal Muttikkal, Rose (re4mfy)" userId="S::re4mfy@virginia.edu::8d4d2c2d-e5d2-4791-9bea-388cfd2ef44b" providerId="AD" clId="Web-{985926E0-615C-AA14-446B-DB430DB8F66A}"/>
    <pc:docChg chg="modSld">
      <pc:chgData name="Eluvathingal Muttikkal, Rose (re4mfy)" userId="S::re4mfy@virginia.edu::8d4d2c2d-e5d2-4791-9bea-388cfd2ef44b" providerId="AD" clId="Web-{985926E0-615C-AA14-446B-DB430DB8F66A}" dt="2024-04-30T20:02:37.091" v="0" actId="20577"/>
      <pc:docMkLst>
        <pc:docMk/>
      </pc:docMkLst>
      <pc:sldChg chg="modSp">
        <pc:chgData name="Eluvathingal Muttikkal, Rose (re4mfy)" userId="S::re4mfy@virginia.edu::8d4d2c2d-e5d2-4791-9bea-388cfd2ef44b" providerId="AD" clId="Web-{985926E0-615C-AA14-446B-DB430DB8F66A}" dt="2024-04-30T20:02:37.091" v="0" actId="20577"/>
        <pc:sldMkLst>
          <pc:docMk/>
          <pc:sldMk cId="0" sldId="259"/>
        </pc:sldMkLst>
        <pc:spChg chg="mod">
          <ac:chgData name="Eluvathingal Muttikkal, Rose (re4mfy)" userId="S::re4mfy@virginia.edu::8d4d2c2d-e5d2-4791-9bea-388cfd2ef44b" providerId="AD" clId="Web-{985926E0-615C-AA14-446B-DB430DB8F66A}" dt="2024-04-30T20:02:37.091" v="0" actId="20577"/>
          <ac:spMkLst>
            <pc:docMk/>
            <pc:sldMk cId="0" sldId="259"/>
            <ac:spMk id="82" creationId="{00000000-0000-0000-0000-000000000000}"/>
          </ac:spMkLst>
        </pc:spChg>
      </pc:sldChg>
    </pc:docChg>
  </pc:docChgLst>
  <pc:docChgLst>
    <pc:chgData name="Eluvathingal Muttikkal, Rose (re4mfy)" userId="S::re4mfy@virginia.edu::8d4d2c2d-e5d2-4791-9bea-388cfd2ef44b" providerId="AD" clId="Web-{DEEF4C06-F0E2-CEFE-AB3E-30DB2AD9FE2D}"/>
    <pc:docChg chg="modSld">
      <pc:chgData name="Eluvathingal Muttikkal, Rose (re4mfy)" userId="S::re4mfy@virginia.edu::8d4d2c2d-e5d2-4791-9bea-388cfd2ef44b" providerId="AD" clId="Web-{DEEF4C06-F0E2-CEFE-AB3E-30DB2AD9FE2D}" dt="2024-04-30T20:17:02.760" v="3" actId="20577"/>
      <pc:docMkLst>
        <pc:docMk/>
      </pc:docMkLst>
      <pc:sldChg chg="modSp">
        <pc:chgData name="Eluvathingal Muttikkal, Rose (re4mfy)" userId="S::re4mfy@virginia.edu::8d4d2c2d-e5d2-4791-9bea-388cfd2ef44b" providerId="AD" clId="Web-{DEEF4C06-F0E2-CEFE-AB3E-30DB2AD9FE2D}" dt="2024-04-30T20:17:02.760" v="3" actId="20577"/>
        <pc:sldMkLst>
          <pc:docMk/>
          <pc:sldMk cId="0" sldId="265"/>
        </pc:sldMkLst>
        <pc:spChg chg="mod">
          <ac:chgData name="Eluvathingal Muttikkal, Rose (re4mfy)" userId="S::re4mfy@virginia.edu::8d4d2c2d-e5d2-4791-9bea-388cfd2ef44b" providerId="AD" clId="Web-{DEEF4C06-F0E2-CEFE-AB3E-30DB2AD9FE2D}" dt="2024-04-30T20:17:02.760" v="3" actId="20577"/>
          <ac:spMkLst>
            <pc:docMk/>
            <pc:sldMk cId="0" sldId="265"/>
            <ac:spMk id="14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d053d27d3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d053d27d30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d98662a4b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2cd98662a4b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cd98662a4b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2cd98662a4b_1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cd98662a4b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2cd98662a4b_1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cd98662a4b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cd98662a4b_1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cd98662a4b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2cd98662a4b_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cd98662a4b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2cd98662a4b_1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cd98662a4b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cd98662a4b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cd98662a4b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2cd98662a4b_1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cd98662a4b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2cd98662a4b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cd98662a4b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2cd98662a4b_1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cd98662a4b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2cd98662a4b_1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d053d27d3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2d053d27d30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d053d27d3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g2d053d27d30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0241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cd98662a4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cd98662a4b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d053d27d3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2d053d27d3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cd98662a4b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cd98662a4b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cd98662a4b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cd98662a4b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d98662a4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2cd98662a4b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490250" y="1984225"/>
            <a:ext cx="6225300" cy="158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dk1"/>
              </a:buClr>
              <a:buSzPts val="4800"/>
              <a:buNone/>
              <a:defRPr sz="4800">
                <a:solidFill>
                  <a:schemeClr val="dk1"/>
                </a:solidFill>
              </a:defRPr>
            </a:lvl1pPr>
            <a:lvl2pPr lvl="1" algn="l">
              <a:lnSpc>
                <a:spcPct val="100000"/>
              </a:lnSpc>
              <a:spcBef>
                <a:spcPts val="0"/>
              </a:spcBef>
              <a:spcAft>
                <a:spcPts val="0"/>
              </a:spcAft>
              <a:buSzPts val="4800"/>
              <a:buNone/>
              <a:defRPr sz="4800" b="1"/>
            </a:lvl2pPr>
            <a:lvl3pPr lvl="2" algn="l">
              <a:lnSpc>
                <a:spcPct val="100000"/>
              </a:lnSpc>
              <a:spcBef>
                <a:spcPts val="0"/>
              </a:spcBef>
              <a:spcAft>
                <a:spcPts val="0"/>
              </a:spcAft>
              <a:buSzPts val="4800"/>
              <a:buNone/>
              <a:defRPr sz="4800" b="1"/>
            </a:lvl3pPr>
            <a:lvl4pPr lvl="3" algn="l">
              <a:lnSpc>
                <a:spcPct val="100000"/>
              </a:lnSpc>
              <a:spcBef>
                <a:spcPts val="0"/>
              </a:spcBef>
              <a:spcAft>
                <a:spcPts val="0"/>
              </a:spcAft>
              <a:buSzPts val="4800"/>
              <a:buNone/>
              <a:defRPr sz="4800" b="1"/>
            </a:lvl4pPr>
            <a:lvl5pPr lvl="4" algn="l">
              <a:lnSpc>
                <a:spcPct val="100000"/>
              </a:lnSpc>
              <a:spcBef>
                <a:spcPts val="0"/>
              </a:spcBef>
              <a:spcAft>
                <a:spcPts val="0"/>
              </a:spcAft>
              <a:buSzPts val="4800"/>
              <a:buNone/>
              <a:defRPr sz="4800" b="1"/>
            </a:lvl5pPr>
            <a:lvl6pPr lvl="5" algn="l">
              <a:lnSpc>
                <a:spcPct val="100000"/>
              </a:lnSpc>
              <a:spcBef>
                <a:spcPts val="0"/>
              </a:spcBef>
              <a:spcAft>
                <a:spcPts val="0"/>
              </a:spcAft>
              <a:buSzPts val="4800"/>
              <a:buNone/>
              <a:defRPr sz="4800" b="1"/>
            </a:lvl6pPr>
            <a:lvl7pPr lvl="6" algn="l">
              <a:lnSpc>
                <a:spcPct val="100000"/>
              </a:lnSpc>
              <a:spcBef>
                <a:spcPts val="0"/>
              </a:spcBef>
              <a:spcAft>
                <a:spcPts val="0"/>
              </a:spcAft>
              <a:buSzPts val="4800"/>
              <a:buNone/>
              <a:defRPr sz="4800" b="1"/>
            </a:lvl7pPr>
            <a:lvl8pPr lvl="7" algn="l">
              <a:lnSpc>
                <a:spcPct val="100000"/>
              </a:lnSpc>
              <a:spcBef>
                <a:spcPts val="0"/>
              </a:spcBef>
              <a:spcAft>
                <a:spcPts val="0"/>
              </a:spcAft>
              <a:buSzPts val="4800"/>
              <a:buNone/>
              <a:defRPr sz="4800" b="1"/>
            </a:lvl8pPr>
            <a:lvl9pPr lvl="8" algn="l">
              <a:lnSpc>
                <a:spcPct val="100000"/>
              </a:lnSpc>
              <a:spcBef>
                <a:spcPts val="0"/>
              </a:spcBef>
              <a:spcAft>
                <a:spcPts val="0"/>
              </a:spcAft>
              <a:buSzPts val="4800"/>
              <a:buNone/>
              <a:defRPr sz="4800" b="1"/>
            </a:lvl9pPr>
          </a:lstStyle>
          <a:p>
            <a:endParaRPr/>
          </a:p>
        </p:txBody>
      </p:sp>
      <p:sp>
        <p:nvSpPr>
          <p:cNvPr id="11" name="Google Shape;1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 name="Google Shape;12;p10"/>
          <p:cNvSpPr txBox="1">
            <a:spLocks noGrp="1"/>
          </p:cNvSpPr>
          <p:nvPr>
            <p:ph type="subTitle" idx="1"/>
          </p:nvPr>
        </p:nvSpPr>
        <p:spPr>
          <a:xfrm>
            <a:off x="490250" y="1188975"/>
            <a:ext cx="6468300" cy="587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9"/>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rgbClr val="232D4B"/>
              </a:buClr>
              <a:buSzPts val="1800"/>
              <a:buChar char="●"/>
              <a:defRPr>
                <a:solidFill>
                  <a:srgbClr val="232D4B"/>
                </a:solidFill>
              </a:defRPr>
            </a:lvl1pPr>
            <a:lvl2pPr marL="914400" lvl="1" indent="-317500" algn="l">
              <a:lnSpc>
                <a:spcPct val="115000"/>
              </a:lnSpc>
              <a:spcBef>
                <a:spcPts val="0"/>
              </a:spcBef>
              <a:spcAft>
                <a:spcPts val="0"/>
              </a:spcAft>
              <a:buClr>
                <a:srgbClr val="232D4B"/>
              </a:buClr>
              <a:buSzPts val="1400"/>
              <a:buChar char="○"/>
              <a:defRPr>
                <a:solidFill>
                  <a:srgbClr val="232D4B"/>
                </a:solidFill>
              </a:defRPr>
            </a:lvl2pPr>
            <a:lvl3pPr marL="1371600" lvl="2" indent="-317500" algn="l">
              <a:lnSpc>
                <a:spcPct val="115000"/>
              </a:lnSpc>
              <a:spcBef>
                <a:spcPts val="0"/>
              </a:spcBef>
              <a:spcAft>
                <a:spcPts val="0"/>
              </a:spcAft>
              <a:buClr>
                <a:srgbClr val="232D4B"/>
              </a:buClr>
              <a:buSzPts val="1400"/>
              <a:buChar char="■"/>
              <a:defRPr>
                <a:solidFill>
                  <a:srgbClr val="232D4B"/>
                </a:solidFill>
              </a:defRPr>
            </a:lvl3pPr>
            <a:lvl4pPr marL="1828800" lvl="3" indent="-317500" algn="l">
              <a:lnSpc>
                <a:spcPct val="115000"/>
              </a:lnSpc>
              <a:spcBef>
                <a:spcPts val="0"/>
              </a:spcBef>
              <a:spcAft>
                <a:spcPts val="0"/>
              </a:spcAft>
              <a:buClr>
                <a:srgbClr val="232D4B"/>
              </a:buClr>
              <a:buSzPts val="1400"/>
              <a:buChar char="●"/>
              <a:defRPr>
                <a:solidFill>
                  <a:srgbClr val="232D4B"/>
                </a:solidFill>
              </a:defRPr>
            </a:lvl4pPr>
            <a:lvl5pPr marL="2286000" lvl="4" indent="-317500" algn="l">
              <a:lnSpc>
                <a:spcPct val="115000"/>
              </a:lnSpc>
              <a:spcBef>
                <a:spcPts val="0"/>
              </a:spcBef>
              <a:spcAft>
                <a:spcPts val="0"/>
              </a:spcAft>
              <a:buClr>
                <a:srgbClr val="232D4B"/>
              </a:buClr>
              <a:buSzPts val="1400"/>
              <a:buChar char="○"/>
              <a:defRPr>
                <a:solidFill>
                  <a:srgbClr val="232D4B"/>
                </a:solidFill>
              </a:defRPr>
            </a:lvl5pPr>
            <a:lvl6pPr marL="2743200" lvl="5" indent="-317500" algn="l">
              <a:lnSpc>
                <a:spcPct val="115000"/>
              </a:lnSpc>
              <a:spcBef>
                <a:spcPts val="0"/>
              </a:spcBef>
              <a:spcAft>
                <a:spcPts val="0"/>
              </a:spcAft>
              <a:buClr>
                <a:srgbClr val="232D4B"/>
              </a:buClr>
              <a:buSzPts val="1400"/>
              <a:buChar char="■"/>
              <a:defRPr>
                <a:solidFill>
                  <a:srgbClr val="232D4B"/>
                </a:solidFill>
              </a:defRPr>
            </a:lvl6pPr>
            <a:lvl7pPr marL="3200400" lvl="6" indent="-317500" algn="l">
              <a:lnSpc>
                <a:spcPct val="115000"/>
              </a:lnSpc>
              <a:spcBef>
                <a:spcPts val="0"/>
              </a:spcBef>
              <a:spcAft>
                <a:spcPts val="0"/>
              </a:spcAft>
              <a:buClr>
                <a:srgbClr val="232D4B"/>
              </a:buClr>
              <a:buSzPts val="1400"/>
              <a:buChar char="●"/>
              <a:defRPr>
                <a:solidFill>
                  <a:srgbClr val="232D4B"/>
                </a:solidFill>
              </a:defRPr>
            </a:lvl7pPr>
            <a:lvl8pPr marL="3657600" lvl="7" indent="-317500" algn="l">
              <a:lnSpc>
                <a:spcPct val="115000"/>
              </a:lnSpc>
              <a:spcBef>
                <a:spcPts val="0"/>
              </a:spcBef>
              <a:spcAft>
                <a:spcPts val="0"/>
              </a:spcAft>
              <a:buClr>
                <a:srgbClr val="232D4B"/>
              </a:buClr>
              <a:buSzPts val="1400"/>
              <a:buChar char="○"/>
              <a:defRPr>
                <a:solidFill>
                  <a:srgbClr val="232D4B"/>
                </a:solidFill>
              </a:defRPr>
            </a:lvl8pPr>
            <a:lvl9pPr marL="4114800" lvl="8" indent="-317500" algn="l">
              <a:lnSpc>
                <a:spcPct val="115000"/>
              </a:lnSpc>
              <a:spcBef>
                <a:spcPts val="0"/>
              </a:spcBef>
              <a:spcAft>
                <a:spcPts val="0"/>
              </a:spcAft>
              <a:buClr>
                <a:srgbClr val="232D4B"/>
              </a:buClr>
              <a:buSzPts val="1400"/>
              <a:buChar char="■"/>
              <a:defRPr>
                <a:solidFill>
                  <a:srgbClr val="232D4B"/>
                </a:solidFill>
              </a:defRPr>
            </a:lvl9pPr>
          </a:lstStyle>
          <a:p>
            <a:endParaRPr/>
          </a:p>
        </p:txBody>
      </p:sp>
      <p:sp>
        <p:nvSpPr>
          <p:cNvPr id="44" name="Google Shape;4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1"/>
          <p:cNvSpPr txBox="1">
            <a:spLocks noGrp="1"/>
          </p:cNvSpPr>
          <p:nvPr>
            <p:ph type="ctrTitle"/>
          </p:nvPr>
        </p:nvSpPr>
        <p:spPr>
          <a:xfrm>
            <a:off x="824701" y="1130675"/>
            <a:ext cx="7494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5" name="Google Shape;15;p11"/>
          <p:cNvSpPr txBox="1">
            <a:spLocks noGrp="1"/>
          </p:cNvSpPr>
          <p:nvPr>
            <p:ph type="subTitle" idx="1"/>
          </p:nvPr>
        </p:nvSpPr>
        <p:spPr>
          <a:xfrm>
            <a:off x="1574100" y="3276975"/>
            <a:ext cx="5995800" cy="587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6" name="Google Shape;1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11"/>
          <p:cNvSpPr txBox="1">
            <a:spLocks noGrp="1"/>
          </p:cNvSpPr>
          <p:nvPr>
            <p:ph type="subTitle" idx="2"/>
          </p:nvPr>
        </p:nvSpPr>
        <p:spPr>
          <a:xfrm>
            <a:off x="1574100" y="3774700"/>
            <a:ext cx="5995800" cy="587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12"/>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1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Franklin Gothic"/>
              <a:ea typeface="Franklin Gothic"/>
              <a:cs typeface="Franklin Gothic"/>
              <a:sym typeface="Franklin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15"/>
          <p:cNvSpPr txBox="1">
            <a:spLocks noGrp="1"/>
          </p:cNvSpPr>
          <p:nvPr>
            <p:ph type="title"/>
          </p:nvPr>
        </p:nvSpPr>
        <p:spPr>
          <a:xfrm>
            <a:off x="529800" y="526800"/>
            <a:ext cx="6113100" cy="690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16"/>
          <p:cNvSpPr txBox="1">
            <a:spLocks noGrp="1"/>
          </p:cNvSpPr>
          <p:nvPr>
            <p:ph type="title"/>
          </p:nvPr>
        </p:nvSpPr>
        <p:spPr>
          <a:xfrm>
            <a:off x="529800" y="526800"/>
            <a:ext cx="6113100" cy="690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17"/>
          <p:cNvSpPr txBox="1">
            <a:spLocks noGrp="1"/>
          </p:cNvSpPr>
          <p:nvPr>
            <p:ph type="title"/>
          </p:nvPr>
        </p:nvSpPr>
        <p:spPr>
          <a:xfrm>
            <a:off x="529800" y="526800"/>
            <a:ext cx="6113100" cy="6909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8"/>
          <p:cNvSpPr txBox="1">
            <a:spLocks noGrp="1"/>
          </p:cNvSpPr>
          <p:nvPr>
            <p:ph type="title"/>
          </p:nvPr>
        </p:nvSpPr>
        <p:spPr>
          <a:xfrm>
            <a:off x="490250" y="1984225"/>
            <a:ext cx="6225300" cy="158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b="1"/>
            </a:lvl2pPr>
            <a:lvl3pPr lvl="2" algn="l">
              <a:lnSpc>
                <a:spcPct val="100000"/>
              </a:lnSpc>
              <a:spcBef>
                <a:spcPts val="0"/>
              </a:spcBef>
              <a:spcAft>
                <a:spcPts val="0"/>
              </a:spcAft>
              <a:buSzPts val="4800"/>
              <a:buNone/>
              <a:defRPr sz="4800" b="1"/>
            </a:lvl3pPr>
            <a:lvl4pPr lvl="3" algn="l">
              <a:lnSpc>
                <a:spcPct val="100000"/>
              </a:lnSpc>
              <a:spcBef>
                <a:spcPts val="0"/>
              </a:spcBef>
              <a:spcAft>
                <a:spcPts val="0"/>
              </a:spcAft>
              <a:buSzPts val="4800"/>
              <a:buNone/>
              <a:defRPr sz="4800" b="1"/>
            </a:lvl4pPr>
            <a:lvl5pPr lvl="4" algn="l">
              <a:lnSpc>
                <a:spcPct val="100000"/>
              </a:lnSpc>
              <a:spcBef>
                <a:spcPts val="0"/>
              </a:spcBef>
              <a:spcAft>
                <a:spcPts val="0"/>
              </a:spcAft>
              <a:buSzPts val="4800"/>
              <a:buNone/>
              <a:defRPr sz="4800" b="1"/>
            </a:lvl5pPr>
            <a:lvl6pPr lvl="5" algn="l">
              <a:lnSpc>
                <a:spcPct val="100000"/>
              </a:lnSpc>
              <a:spcBef>
                <a:spcPts val="0"/>
              </a:spcBef>
              <a:spcAft>
                <a:spcPts val="0"/>
              </a:spcAft>
              <a:buSzPts val="4800"/>
              <a:buNone/>
              <a:defRPr sz="4800" b="1"/>
            </a:lvl6pPr>
            <a:lvl7pPr lvl="6" algn="l">
              <a:lnSpc>
                <a:spcPct val="100000"/>
              </a:lnSpc>
              <a:spcBef>
                <a:spcPts val="0"/>
              </a:spcBef>
              <a:spcAft>
                <a:spcPts val="0"/>
              </a:spcAft>
              <a:buSzPts val="4800"/>
              <a:buNone/>
              <a:defRPr sz="4800" b="1"/>
            </a:lvl7pPr>
            <a:lvl8pPr lvl="7" algn="l">
              <a:lnSpc>
                <a:spcPct val="100000"/>
              </a:lnSpc>
              <a:spcBef>
                <a:spcPts val="0"/>
              </a:spcBef>
              <a:spcAft>
                <a:spcPts val="0"/>
              </a:spcAft>
              <a:buSzPts val="4800"/>
              <a:buNone/>
              <a:defRPr sz="4800" b="1"/>
            </a:lvl8pPr>
            <a:lvl9pPr lvl="8" algn="l">
              <a:lnSpc>
                <a:spcPct val="100000"/>
              </a:lnSpc>
              <a:spcBef>
                <a:spcPts val="0"/>
              </a:spcBef>
              <a:spcAft>
                <a:spcPts val="0"/>
              </a:spcAft>
              <a:buSzPts val="4800"/>
              <a:buNone/>
              <a:defRPr sz="4800" b="1"/>
            </a:lvl9pPr>
          </a:lstStyle>
          <a:p>
            <a:endParaRPr/>
          </a:p>
        </p:txBody>
      </p:sp>
      <p:sp>
        <p:nvSpPr>
          <p:cNvPr id="37" name="Google Shape;3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8"/>
          <p:cNvSpPr txBox="1">
            <a:spLocks noGrp="1"/>
          </p:cNvSpPr>
          <p:nvPr>
            <p:ph type="subTitle" idx="1"/>
          </p:nvPr>
        </p:nvSpPr>
        <p:spPr>
          <a:xfrm>
            <a:off x="490250" y="1188975"/>
            <a:ext cx="6468300" cy="587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Franklin Gothic"/>
              <a:buNone/>
              <a:defRPr sz="2800" b="1" i="0" u="none" strike="noStrike" cap="none">
                <a:solidFill>
                  <a:schemeClr val="lt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1"/>
              </a:buClr>
              <a:buSzPts val="1800"/>
              <a:buFont typeface="Franklin Gothic"/>
              <a:buChar char="●"/>
              <a:defRPr sz="1800" b="0" i="0" u="none" strike="noStrike" cap="none">
                <a:solidFill>
                  <a:schemeClr val="lt1"/>
                </a:solidFill>
                <a:latin typeface="Franklin Gothic"/>
                <a:ea typeface="Franklin Gothic"/>
                <a:cs typeface="Franklin Gothic"/>
                <a:sym typeface="Franklin Gothic"/>
              </a:defRPr>
            </a:lvl1pPr>
            <a:lvl2pPr marL="914400" marR="0" lvl="1" indent="-317500" algn="l" rtl="0">
              <a:lnSpc>
                <a:spcPct val="115000"/>
              </a:lnSpc>
              <a:spcBef>
                <a:spcPts val="0"/>
              </a:spcBef>
              <a:spcAft>
                <a:spcPts val="0"/>
              </a:spcAft>
              <a:buClr>
                <a:schemeClr val="lt1"/>
              </a:buClr>
              <a:buSzPts val="1400"/>
              <a:buFont typeface="Franklin Gothic"/>
              <a:buChar char="○"/>
              <a:defRPr sz="1400" b="0" i="0" u="none" strike="noStrike" cap="none">
                <a:solidFill>
                  <a:schemeClr val="lt1"/>
                </a:solidFill>
                <a:latin typeface="Franklin Gothic"/>
                <a:ea typeface="Franklin Gothic"/>
                <a:cs typeface="Franklin Gothic"/>
                <a:sym typeface="Franklin Gothic"/>
              </a:defRPr>
            </a:lvl2pPr>
            <a:lvl3pPr marL="1371600" marR="0" lvl="2" indent="-317500" algn="l" rtl="0">
              <a:lnSpc>
                <a:spcPct val="115000"/>
              </a:lnSpc>
              <a:spcBef>
                <a:spcPts val="0"/>
              </a:spcBef>
              <a:spcAft>
                <a:spcPts val="0"/>
              </a:spcAft>
              <a:buClr>
                <a:schemeClr val="lt1"/>
              </a:buClr>
              <a:buSzPts val="1400"/>
              <a:buFont typeface="Franklin Gothic"/>
              <a:buChar char="■"/>
              <a:defRPr sz="1400" b="0" i="0" u="none" strike="noStrike" cap="none">
                <a:solidFill>
                  <a:schemeClr val="lt1"/>
                </a:solidFill>
                <a:latin typeface="Franklin Gothic"/>
                <a:ea typeface="Franklin Gothic"/>
                <a:cs typeface="Franklin Gothic"/>
                <a:sym typeface="Franklin Gothic"/>
              </a:defRPr>
            </a:lvl3pPr>
            <a:lvl4pPr marL="1828800" marR="0" lvl="3" indent="-317500" algn="l" rtl="0">
              <a:lnSpc>
                <a:spcPct val="115000"/>
              </a:lnSpc>
              <a:spcBef>
                <a:spcPts val="0"/>
              </a:spcBef>
              <a:spcAft>
                <a:spcPts val="0"/>
              </a:spcAft>
              <a:buClr>
                <a:schemeClr val="lt1"/>
              </a:buClr>
              <a:buSzPts val="1400"/>
              <a:buFont typeface="Franklin Gothic"/>
              <a:buChar char="●"/>
              <a:defRPr sz="1400" b="0" i="0" u="none" strike="noStrike" cap="none">
                <a:solidFill>
                  <a:schemeClr val="lt1"/>
                </a:solidFill>
                <a:latin typeface="Franklin Gothic"/>
                <a:ea typeface="Franklin Gothic"/>
                <a:cs typeface="Franklin Gothic"/>
                <a:sym typeface="Franklin Gothic"/>
              </a:defRPr>
            </a:lvl4pPr>
            <a:lvl5pPr marL="2286000" marR="0" lvl="4" indent="-317500" algn="l" rtl="0">
              <a:lnSpc>
                <a:spcPct val="115000"/>
              </a:lnSpc>
              <a:spcBef>
                <a:spcPts val="0"/>
              </a:spcBef>
              <a:spcAft>
                <a:spcPts val="0"/>
              </a:spcAft>
              <a:buClr>
                <a:schemeClr val="lt1"/>
              </a:buClr>
              <a:buSzPts val="1400"/>
              <a:buFont typeface="Franklin Gothic"/>
              <a:buChar char="○"/>
              <a:defRPr sz="1400" b="0" i="0" u="none" strike="noStrike" cap="none">
                <a:solidFill>
                  <a:schemeClr val="lt1"/>
                </a:solidFill>
                <a:latin typeface="Franklin Gothic"/>
                <a:ea typeface="Franklin Gothic"/>
                <a:cs typeface="Franklin Gothic"/>
                <a:sym typeface="Franklin Gothic"/>
              </a:defRPr>
            </a:lvl5pPr>
            <a:lvl6pPr marL="2743200" marR="0" lvl="5" indent="-317500" algn="l" rtl="0">
              <a:lnSpc>
                <a:spcPct val="115000"/>
              </a:lnSpc>
              <a:spcBef>
                <a:spcPts val="0"/>
              </a:spcBef>
              <a:spcAft>
                <a:spcPts val="0"/>
              </a:spcAft>
              <a:buClr>
                <a:schemeClr val="lt1"/>
              </a:buClr>
              <a:buSzPts val="1400"/>
              <a:buFont typeface="Franklin Gothic"/>
              <a:buChar char="■"/>
              <a:defRPr sz="1400" b="0" i="0" u="none" strike="noStrike" cap="none">
                <a:solidFill>
                  <a:schemeClr val="lt1"/>
                </a:solidFill>
                <a:latin typeface="Franklin Gothic"/>
                <a:ea typeface="Franklin Gothic"/>
                <a:cs typeface="Franklin Gothic"/>
                <a:sym typeface="Franklin Gothic"/>
              </a:defRPr>
            </a:lvl6pPr>
            <a:lvl7pPr marL="3200400" marR="0" lvl="6" indent="-317500" algn="l" rtl="0">
              <a:lnSpc>
                <a:spcPct val="115000"/>
              </a:lnSpc>
              <a:spcBef>
                <a:spcPts val="0"/>
              </a:spcBef>
              <a:spcAft>
                <a:spcPts val="0"/>
              </a:spcAft>
              <a:buClr>
                <a:schemeClr val="lt1"/>
              </a:buClr>
              <a:buSzPts val="1400"/>
              <a:buFont typeface="Franklin Gothic"/>
              <a:buChar char="●"/>
              <a:defRPr sz="1400" b="0" i="0" u="none" strike="noStrike" cap="none">
                <a:solidFill>
                  <a:schemeClr val="lt1"/>
                </a:solidFill>
                <a:latin typeface="Franklin Gothic"/>
                <a:ea typeface="Franklin Gothic"/>
                <a:cs typeface="Franklin Gothic"/>
                <a:sym typeface="Franklin Gothic"/>
              </a:defRPr>
            </a:lvl7pPr>
            <a:lvl8pPr marL="3657600" marR="0" lvl="7" indent="-317500" algn="l" rtl="0">
              <a:lnSpc>
                <a:spcPct val="115000"/>
              </a:lnSpc>
              <a:spcBef>
                <a:spcPts val="0"/>
              </a:spcBef>
              <a:spcAft>
                <a:spcPts val="0"/>
              </a:spcAft>
              <a:buClr>
                <a:schemeClr val="lt1"/>
              </a:buClr>
              <a:buSzPts val="1400"/>
              <a:buFont typeface="Franklin Gothic"/>
              <a:buChar char="○"/>
              <a:defRPr sz="1400" b="0" i="0" u="none" strike="noStrike" cap="none">
                <a:solidFill>
                  <a:schemeClr val="lt1"/>
                </a:solidFill>
                <a:latin typeface="Franklin Gothic"/>
                <a:ea typeface="Franklin Gothic"/>
                <a:cs typeface="Franklin Gothic"/>
                <a:sym typeface="Franklin Gothic"/>
              </a:defRPr>
            </a:lvl8pPr>
            <a:lvl9pPr marL="4114800" marR="0" lvl="8" indent="-317500" algn="l" rtl="0">
              <a:lnSpc>
                <a:spcPct val="115000"/>
              </a:lnSpc>
              <a:spcBef>
                <a:spcPts val="0"/>
              </a:spcBef>
              <a:spcAft>
                <a:spcPts val="0"/>
              </a:spcAft>
              <a:buClr>
                <a:schemeClr val="lt1"/>
              </a:buClr>
              <a:buSzPts val="1400"/>
              <a:buFont typeface="Franklin Gothic"/>
              <a:buChar char="■"/>
              <a:defRPr sz="1400" b="0" i="0" u="none" strike="noStrike" cap="none">
                <a:solidFill>
                  <a:schemeClr val="lt1"/>
                </a:solidFill>
                <a:latin typeface="Franklin Gothic"/>
                <a:ea typeface="Franklin Gothic"/>
                <a:cs typeface="Franklin Gothic"/>
                <a:sym typeface="Franklin Gothic"/>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6.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1.png"/><Relationship Id="rId4" Type="http://schemas.openxmlformats.org/officeDocument/2006/relationships/slide" Target="slide2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slide" Target="slide2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1.png"/><Relationship Id="rId4" Type="http://schemas.openxmlformats.org/officeDocument/2006/relationships/slide" Target="slide2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slide" Target="slide2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slide" Target="slide26.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1.png"/><Relationship Id="rId4" Type="http://schemas.openxmlformats.org/officeDocument/2006/relationships/slide" Target="slide26.xml"/></Relationships>
</file>

<file path=ppt/slides/_rels/slide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1.png"/><Relationship Id="rId4" Type="http://schemas.openxmlformats.org/officeDocument/2006/relationships/slide" Target="slide26.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1.png"/><Relationship Id="rId4" Type="http://schemas.openxmlformats.org/officeDocument/2006/relationships/slide" Target="slide26.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3.jp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1.png"/><Relationship Id="rId4" Type="http://schemas.openxmlformats.org/officeDocument/2006/relationships/slide" Target="slide26.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3.jp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11.png"/><Relationship Id="rId4" Type="http://schemas.openxmlformats.org/officeDocument/2006/relationships/slide" Target="slide26.xml"/><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6.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6.xml"/></Relationships>
</file>

<file path=ppt/slides/_rels/slide26.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18.xml"/><Relationship Id="rId18" Type="http://schemas.openxmlformats.org/officeDocument/2006/relationships/slide" Target="slide20.xml"/><Relationship Id="rId3" Type="http://schemas.openxmlformats.org/officeDocument/2006/relationships/image" Target="../media/image13.jpg"/><Relationship Id="rId7" Type="http://schemas.openxmlformats.org/officeDocument/2006/relationships/slide" Target="slide8.xml"/><Relationship Id="rId12" Type="http://schemas.openxmlformats.org/officeDocument/2006/relationships/slide" Target="slide21.xml"/><Relationship Id="rId17" Type="http://schemas.openxmlformats.org/officeDocument/2006/relationships/slide" Target="slide14.xml"/><Relationship Id="rId2" Type="http://schemas.openxmlformats.org/officeDocument/2006/relationships/notesSlide" Target="../notesSlides/notesSlide26.xml"/><Relationship Id="rId16" Type="http://schemas.openxmlformats.org/officeDocument/2006/relationships/slide" Target="slide15.xml"/><Relationship Id="rId20" Type="http://schemas.openxmlformats.org/officeDocument/2006/relationships/slide" Target="slide10.xml"/><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slide" Target="slide13.xml"/><Relationship Id="rId5" Type="http://schemas.openxmlformats.org/officeDocument/2006/relationships/slide" Target="slide2.xml"/><Relationship Id="rId15" Type="http://schemas.openxmlformats.org/officeDocument/2006/relationships/slide" Target="slide17.xml"/><Relationship Id="rId10" Type="http://schemas.openxmlformats.org/officeDocument/2006/relationships/slide" Target="slide4.xml"/><Relationship Id="rId19" Type="http://schemas.openxmlformats.org/officeDocument/2006/relationships/slide" Target="slide1.xml"/><Relationship Id="rId4" Type="http://schemas.openxmlformats.org/officeDocument/2006/relationships/image" Target="../media/image11.png"/><Relationship Id="rId9" Type="http://schemas.openxmlformats.org/officeDocument/2006/relationships/slide" Target="slide5.xml"/><Relationship Id="rId14" Type="http://schemas.openxmlformats.org/officeDocument/2006/relationships/slide" Target="slide19.xml"/></Relationships>
</file>

<file path=ppt/slides/_rels/slide27.xml.rels><?xml version="1.0" encoding="UTF-8" standalone="yes"?>
<Relationships xmlns="http://schemas.openxmlformats.org/package/2006/relationships"><Relationship Id="rId8" Type="http://schemas.openxmlformats.org/officeDocument/2006/relationships/hyperlink" Target="http://arxiv.org/abs/2008.00364" TargetMode="External"/><Relationship Id="rId3" Type="http://schemas.openxmlformats.org/officeDocument/2006/relationships/image" Target="../media/image13.jpg"/><Relationship Id="rId7" Type="http://schemas.openxmlformats.org/officeDocument/2006/relationships/hyperlink" Target="https://tinkerd.net/blog/machine-learning/bert-embeddings/"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doi.org/10.1038/s41582-020-00418-z" TargetMode="External"/><Relationship Id="rId5" Type="http://schemas.openxmlformats.org/officeDocument/2006/relationships/image" Target="../media/image11.png"/><Relationship Id="rId4" Type="http://schemas.openxmlformats.org/officeDocument/2006/relationships/slide" Target="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slide" Target="slide26.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slide" Target="slide2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slide" Target="slide2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6.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slide" Target="slide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1"/>
          <p:cNvSpPr txBox="1">
            <a:spLocks noGrp="1"/>
          </p:cNvSpPr>
          <p:nvPr>
            <p:ph type="title"/>
          </p:nvPr>
        </p:nvSpPr>
        <p:spPr>
          <a:xfrm>
            <a:off x="742650" y="1879400"/>
            <a:ext cx="7029000" cy="1204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4800"/>
              <a:buNone/>
            </a:pPr>
            <a:r>
              <a:rPr lang="en" sz="3200">
                <a:solidFill>
                  <a:srgbClr val="1A2835"/>
                </a:solidFill>
              </a:rPr>
              <a:t>Leveraging NLP for Focused Ultrasound Research Taxonomy Development</a:t>
            </a:r>
            <a:endParaRPr/>
          </a:p>
        </p:txBody>
      </p:sp>
      <p:sp>
        <p:nvSpPr>
          <p:cNvPr id="54" name="Google Shape;54;p1"/>
          <p:cNvSpPr txBox="1">
            <a:spLocks noGrp="1"/>
          </p:cNvSpPr>
          <p:nvPr>
            <p:ph type="subTitle" idx="1"/>
          </p:nvPr>
        </p:nvSpPr>
        <p:spPr>
          <a:xfrm>
            <a:off x="686375" y="3406295"/>
            <a:ext cx="7773300" cy="3711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100"/>
              <a:buNone/>
            </a:pPr>
            <a:r>
              <a:rPr lang="en" sz="1600">
                <a:solidFill>
                  <a:srgbClr val="1A2835"/>
                </a:solidFill>
              </a:rPr>
              <a:t>Rose Eluvathingal Muttikkal, Abhishek Singh, Skye Jung, Reanna Panagides</a:t>
            </a:r>
            <a:endParaRPr/>
          </a:p>
        </p:txBody>
      </p:sp>
      <p:sp>
        <p:nvSpPr>
          <p:cNvPr id="55" name="Google Shape;55;p1"/>
          <p:cNvSpPr txBox="1">
            <a:spLocks noGrp="1"/>
          </p:cNvSpPr>
          <p:nvPr>
            <p:ph type="subTitle" idx="4294967295"/>
          </p:nvPr>
        </p:nvSpPr>
        <p:spPr>
          <a:xfrm>
            <a:off x="686375" y="4341225"/>
            <a:ext cx="5995800" cy="371100"/>
          </a:xfrm>
          <a:prstGeom prst="rect">
            <a:avLst/>
          </a:prstGeom>
          <a:noFill/>
          <a:ln>
            <a:noFill/>
          </a:ln>
        </p:spPr>
        <p:txBody>
          <a:bodyPr spcFirstLastPara="1" wrap="square" lIns="91425" tIns="91425" rIns="91425" bIns="91425" anchor="t" anchorCtr="0">
            <a:noAutofit/>
          </a:bodyPr>
          <a:lstStyle/>
          <a:p>
            <a:pPr marL="0" marR="0" lvl="0" indent="0" algn="l" rtl="0">
              <a:lnSpc>
                <a:spcPct val="114999"/>
              </a:lnSpc>
              <a:spcBef>
                <a:spcPts val="0"/>
              </a:spcBef>
              <a:spcAft>
                <a:spcPts val="1200"/>
              </a:spcAft>
              <a:buClr>
                <a:schemeClr val="lt1"/>
              </a:buClr>
              <a:buSzPts val="1800"/>
              <a:buFont typeface="Franklin Gothic"/>
              <a:buNone/>
            </a:pPr>
            <a:r>
              <a:rPr lang="en" sz="1200">
                <a:solidFill>
                  <a:srgbClr val="1A2835"/>
                </a:solidFill>
              </a:rPr>
              <a:t>May 1, 2024</a:t>
            </a:r>
            <a:endParaRPr sz="1200" b="0" i="0" u="none" strike="noStrike" cap="none">
              <a:solidFill>
                <a:schemeClr val="lt1"/>
              </a:solidFill>
              <a:latin typeface="Franklin Gothic"/>
              <a:ea typeface="Franklin Gothic"/>
              <a:cs typeface="Franklin Gothic"/>
              <a:sym typeface="Franklin Gothic"/>
            </a:endParaRPr>
          </a:p>
        </p:txBody>
      </p:sp>
      <p:sp>
        <p:nvSpPr>
          <p:cNvPr id="56" name="Google Shape;56;p1"/>
          <p:cNvSpPr/>
          <p:nvPr/>
        </p:nvSpPr>
        <p:spPr>
          <a:xfrm rot="10800000" flipH="1">
            <a:off x="802250" y="31991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7" name="Google Shape;57;p1">
            <a:hlinkClick r:id="rId4" action="ppaction://hlinksldjump"/>
          </p:cNvPr>
          <p:cNvPicPr preferRelativeResize="0"/>
          <p:nvPr/>
        </p:nvPicPr>
        <p:blipFill rotWithShape="1">
          <a:blip r:embed="rId5">
            <a:alphaModFix/>
          </a:blip>
          <a:srcRect/>
          <a:stretch/>
        </p:blipFill>
        <p:spPr>
          <a:xfrm>
            <a:off x="802200" y="455500"/>
            <a:ext cx="2191826" cy="166277"/>
          </a:xfrm>
          <a:prstGeom prst="rect">
            <a:avLst/>
          </a:prstGeom>
          <a:noFill/>
          <a:ln>
            <a:noFill/>
          </a:ln>
        </p:spPr>
      </p:pic>
      <p:sp>
        <p:nvSpPr>
          <p:cNvPr id="58" name="Google Shape;58;p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1</a:t>
            </a:fld>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g2d053d27d30_0_6">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38" name="Google Shape;138;g2d053d27d30_0_6"/>
          <p:cNvSpPr txBox="1"/>
          <p:nvPr/>
        </p:nvSpPr>
        <p:spPr>
          <a:xfrm>
            <a:off x="5033025" y="471175"/>
            <a:ext cx="3580200" cy="54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4800"/>
              <a:buFont typeface="Franklin Gothic"/>
              <a:buNone/>
            </a:pPr>
            <a:r>
              <a:rPr lang="en" sz="2500" b="1">
                <a:solidFill>
                  <a:srgbClr val="1A2835"/>
                </a:solidFill>
                <a:latin typeface="Franklin Gothic"/>
                <a:ea typeface="Franklin Gothic"/>
                <a:cs typeface="Franklin Gothic"/>
                <a:sym typeface="Franklin Gothic"/>
              </a:rPr>
              <a:t>Limitations</a:t>
            </a:r>
            <a:endParaRPr sz="2500" b="1">
              <a:solidFill>
                <a:srgbClr val="1A2835"/>
              </a:solidFill>
              <a:latin typeface="Franklin Gothic"/>
              <a:ea typeface="Franklin Gothic"/>
              <a:cs typeface="Franklin Gothic"/>
              <a:sym typeface="Franklin Gothic"/>
            </a:endParaRPr>
          </a:p>
        </p:txBody>
      </p:sp>
      <p:sp>
        <p:nvSpPr>
          <p:cNvPr id="139" name="Google Shape;139;g2d053d27d30_0_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10</a:t>
            </a:fld>
            <a:endParaRPr>
              <a:solidFill>
                <a:schemeClr val="dk2"/>
              </a:solidFill>
            </a:endParaRPr>
          </a:p>
        </p:txBody>
      </p:sp>
      <p:sp>
        <p:nvSpPr>
          <p:cNvPr id="140" name="Google Shape;140;g2d053d27d30_0_6"/>
          <p:cNvSpPr/>
          <p:nvPr/>
        </p:nvSpPr>
        <p:spPr>
          <a:xfrm>
            <a:off x="423700" y="1016876"/>
            <a:ext cx="4039800" cy="3092100"/>
          </a:xfrm>
          <a:prstGeom prst="roundRect">
            <a:avLst>
              <a:gd name="adj" fmla="val 16667"/>
            </a:avLst>
          </a:prstGeom>
          <a:solidFill>
            <a:srgbClr val="F9CB9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lnSpc>
                <a:spcPct val="150000"/>
              </a:lnSpc>
              <a:spcBef>
                <a:spcPts val="0"/>
              </a:spcBef>
              <a:spcAft>
                <a:spcPts val="0"/>
              </a:spcAft>
              <a:buClr>
                <a:srgbClr val="E57200"/>
              </a:buClr>
              <a:buSzPts val="1200"/>
              <a:buFont typeface="Franklin Gothic"/>
              <a:buChar char="●"/>
            </a:pPr>
            <a:r>
              <a:rPr lang="en" dirty="0">
                <a:solidFill>
                  <a:schemeClr val="dk1"/>
                </a:solidFill>
                <a:latin typeface="Franklin Gothic"/>
                <a:ea typeface="Franklin Gothic"/>
                <a:cs typeface="Franklin Gothic"/>
                <a:sym typeface="Franklin Gothic"/>
              </a:rPr>
              <a:t>Abstracts are </a:t>
            </a:r>
            <a:r>
              <a:rPr lang="en" b="1" dirty="0">
                <a:solidFill>
                  <a:schemeClr val="dk1"/>
                </a:solidFill>
                <a:latin typeface="Franklin Gothic"/>
                <a:ea typeface="Franklin Gothic"/>
                <a:cs typeface="Franklin Gothic"/>
                <a:sym typeface="Franklin Gothic"/>
              </a:rPr>
              <a:t>representative</a:t>
            </a:r>
            <a:r>
              <a:rPr lang="en" dirty="0">
                <a:solidFill>
                  <a:schemeClr val="dk1"/>
                </a:solidFill>
                <a:latin typeface="Franklin Gothic"/>
                <a:ea typeface="Franklin Gothic"/>
                <a:cs typeface="Franklin Gothic"/>
                <a:sym typeface="Franklin Gothic"/>
              </a:rPr>
              <a:t> of FUS-related literature </a:t>
            </a:r>
            <a:endParaRPr dirty="0">
              <a:solidFill>
                <a:schemeClr val="dk1"/>
              </a:solidFill>
              <a:latin typeface="Franklin Gothic"/>
              <a:ea typeface="Franklin Gothic"/>
              <a:cs typeface="Franklin Gothic"/>
              <a:sym typeface="Franklin Gothic"/>
            </a:endParaRPr>
          </a:p>
          <a:p>
            <a:pPr marL="457200" lvl="0" indent="-304800" algn="l" rtl="0">
              <a:lnSpc>
                <a:spcPct val="150000"/>
              </a:lnSpc>
              <a:spcBef>
                <a:spcPts val="0"/>
              </a:spcBef>
              <a:spcAft>
                <a:spcPts val="0"/>
              </a:spcAft>
              <a:buClr>
                <a:srgbClr val="E57200"/>
              </a:buClr>
              <a:buSzPts val="1200"/>
              <a:buFont typeface="Franklin Gothic"/>
              <a:buChar char="●"/>
            </a:pPr>
            <a:r>
              <a:rPr lang="en" dirty="0">
                <a:solidFill>
                  <a:schemeClr val="dk1"/>
                </a:solidFill>
                <a:latin typeface="Franklin Gothic"/>
                <a:ea typeface="Franklin Gothic"/>
                <a:cs typeface="Franklin Gothic"/>
                <a:sym typeface="Franklin Gothic"/>
              </a:rPr>
              <a:t>Labeling of </a:t>
            </a:r>
            <a:r>
              <a:rPr lang="en" b="1" dirty="0">
                <a:solidFill>
                  <a:schemeClr val="dk1"/>
                </a:solidFill>
                <a:latin typeface="Franklin Gothic"/>
                <a:ea typeface="Franklin Gothic"/>
                <a:cs typeface="Franklin Gothic"/>
                <a:sym typeface="Franklin Gothic"/>
              </a:rPr>
              <a:t>FUS</a:t>
            </a:r>
            <a:r>
              <a:rPr lang="en" dirty="0">
                <a:solidFill>
                  <a:schemeClr val="dk1"/>
                </a:solidFill>
                <a:latin typeface="Franklin Gothic"/>
                <a:ea typeface="Franklin Gothic"/>
                <a:cs typeface="Franklin Gothic"/>
                <a:sym typeface="Franklin Gothic"/>
              </a:rPr>
              <a:t> and </a:t>
            </a:r>
            <a:r>
              <a:rPr lang="en" b="1" dirty="0">
                <a:solidFill>
                  <a:schemeClr val="dk1"/>
                </a:solidFill>
                <a:latin typeface="Franklin Gothic"/>
                <a:ea typeface="Franklin Gothic"/>
                <a:cs typeface="Franklin Gothic"/>
                <a:sym typeface="Franklin Gothic"/>
              </a:rPr>
              <a:t>non-FUS</a:t>
            </a:r>
            <a:r>
              <a:rPr lang="en" b="1" i="1" dirty="0">
                <a:solidFill>
                  <a:schemeClr val="dk1"/>
                </a:solidFill>
                <a:latin typeface="Franklin Gothic"/>
                <a:ea typeface="Franklin Gothic"/>
                <a:cs typeface="Franklin Gothic"/>
                <a:sym typeface="Franklin Gothic"/>
              </a:rPr>
              <a:t> </a:t>
            </a:r>
            <a:r>
              <a:rPr lang="en" dirty="0">
                <a:solidFill>
                  <a:schemeClr val="dk1"/>
                </a:solidFill>
                <a:latin typeface="Franklin Gothic"/>
                <a:ea typeface="Franklin Gothic"/>
                <a:cs typeface="Franklin Gothic"/>
                <a:sym typeface="Franklin Gothic"/>
              </a:rPr>
              <a:t>related articles are accurate</a:t>
            </a:r>
            <a:endParaRPr dirty="0">
              <a:solidFill>
                <a:schemeClr val="dk1"/>
              </a:solidFill>
              <a:latin typeface="Franklin Gothic"/>
              <a:ea typeface="Franklin Gothic"/>
              <a:cs typeface="Franklin Gothic"/>
              <a:sym typeface="Franklin Gothic"/>
            </a:endParaRPr>
          </a:p>
          <a:p>
            <a:pPr marL="457200" lvl="0" indent="-304800" algn="l" rtl="0">
              <a:lnSpc>
                <a:spcPct val="150000"/>
              </a:lnSpc>
              <a:spcBef>
                <a:spcPts val="0"/>
              </a:spcBef>
              <a:spcAft>
                <a:spcPts val="0"/>
              </a:spcAft>
              <a:buClr>
                <a:srgbClr val="E57200"/>
              </a:buClr>
              <a:buSzPts val="1200"/>
              <a:buFont typeface="Franklin Gothic"/>
              <a:buChar char="●"/>
            </a:pPr>
            <a:r>
              <a:rPr lang="en" dirty="0">
                <a:solidFill>
                  <a:schemeClr val="dk1"/>
                </a:solidFill>
                <a:latin typeface="Franklin Gothic"/>
                <a:ea typeface="Franklin Gothic"/>
                <a:cs typeface="Franklin Gothic"/>
                <a:sym typeface="Franklin Gothic"/>
              </a:rPr>
              <a:t>Model performance is maintained across </a:t>
            </a:r>
            <a:r>
              <a:rPr lang="en" b="1" dirty="0">
                <a:solidFill>
                  <a:schemeClr val="dk1"/>
                </a:solidFill>
                <a:latin typeface="Franklin Gothic"/>
                <a:ea typeface="Franklin Gothic"/>
                <a:cs typeface="Franklin Gothic"/>
                <a:sym typeface="Franklin Gothic"/>
              </a:rPr>
              <a:t>variations</a:t>
            </a:r>
            <a:r>
              <a:rPr lang="en" dirty="0">
                <a:solidFill>
                  <a:schemeClr val="dk1"/>
                </a:solidFill>
                <a:latin typeface="Franklin Gothic"/>
                <a:ea typeface="Franklin Gothic"/>
                <a:cs typeface="Franklin Gothic"/>
                <a:sym typeface="Franklin Gothic"/>
              </a:rPr>
              <a:t> in </a:t>
            </a:r>
            <a:r>
              <a:rPr lang="en" b="1" dirty="0">
                <a:solidFill>
                  <a:schemeClr val="dk1"/>
                </a:solidFill>
                <a:latin typeface="Franklin Gothic"/>
                <a:ea typeface="Franklin Gothic"/>
                <a:cs typeface="Franklin Gothic"/>
                <a:sym typeface="Franklin Gothic"/>
              </a:rPr>
              <a:t>abstract characteristics </a:t>
            </a:r>
            <a:r>
              <a:rPr lang="en" dirty="0">
                <a:solidFill>
                  <a:schemeClr val="dk1"/>
                </a:solidFill>
                <a:latin typeface="Franklin Gothic"/>
                <a:ea typeface="Franklin Gothic"/>
                <a:cs typeface="Franklin Gothic"/>
                <a:sym typeface="Franklin Gothic"/>
              </a:rPr>
              <a:t>such as length, writing style, publication year</a:t>
            </a:r>
            <a:endParaRPr dirty="0">
              <a:solidFill>
                <a:schemeClr val="dk1"/>
              </a:solidFill>
              <a:latin typeface="Franklin Gothic"/>
              <a:ea typeface="Franklin Gothic"/>
              <a:cs typeface="Franklin Gothic"/>
              <a:sym typeface="Franklin Gothic"/>
            </a:endParaRPr>
          </a:p>
        </p:txBody>
      </p:sp>
      <p:sp>
        <p:nvSpPr>
          <p:cNvPr id="141" name="Google Shape;141;g2d053d27d30_0_6"/>
          <p:cNvSpPr/>
          <p:nvPr/>
        </p:nvSpPr>
        <p:spPr>
          <a:xfrm>
            <a:off x="4803225" y="1059638"/>
            <a:ext cx="4039800" cy="3092100"/>
          </a:xfrm>
          <a:prstGeom prst="roundRect">
            <a:avLst>
              <a:gd name="adj" fmla="val 16667"/>
            </a:avLst>
          </a:prstGeom>
          <a:solidFill>
            <a:srgbClr val="F9CB9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lnSpc>
                <a:spcPct val="150000"/>
              </a:lnSpc>
              <a:spcBef>
                <a:spcPts val="0"/>
              </a:spcBef>
              <a:spcAft>
                <a:spcPts val="0"/>
              </a:spcAft>
              <a:buClr>
                <a:srgbClr val="E57200"/>
              </a:buClr>
              <a:buSzPts val="1200"/>
              <a:buFont typeface="Franklin Gothic"/>
              <a:buChar char="●"/>
            </a:pPr>
            <a:r>
              <a:rPr lang="en" dirty="0">
                <a:solidFill>
                  <a:schemeClr val="dk1"/>
                </a:solidFill>
                <a:latin typeface="Franklin Gothic"/>
                <a:ea typeface="Franklin Gothic"/>
                <a:cs typeface="Franklin Gothic"/>
                <a:sym typeface="Franklin Gothic"/>
              </a:rPr>
              <a:t>Content of FUS-relevant abstracts may change over time </a:t>
            </a:r>
            <a:r>
              <a:rPr lang="en" b="1" dirty="0">
                <a:solidFill>
                  <a:schemeClr val="dk1"/>
                </a:solidFill>
                <a:latin typeface="Franklin Gothic"/>
                <a:ea typeface="Franklin Gothic"/>
                <a:cs typeface="Franklin Gothic"/>
                <a:sym typeface="Franklin Gothic"/>
              </a:rPr>
              <a:t>(concept drift)</a:t>
            </a:r>
            <a:endParaRPr b="1" dirty="0">
              <a:solidFill>
                <a:schemeClr val="dk1"/>
              </a:solidFill>
              <a:latin typeface="Franklin Gothic"/>
              <a:ea typeface="Franklin Gothic"/>
              <a:cs typeface="Franklin Gothic"/>
              <a:sym typeface="Franklin Gothic"/>
            </a:endParaRPr>
          </a:p>
          <a:p>
            <a:pPr marL="457200" lvl="0" indent="-304800" algn="l" rtl="0">
              <a:lnSpc>
                <a:spcPct val="150000"/>
              </a:lnSpc>
              <a:spcBef>
                <a:spcPts val="0"/>
              </a:spcBef>
              <a:spcAft>
                <a:spcPts val="0"/>
              </a:spcAft>
              <a:buClr>
                <a:srgbClr val="E57200"/>
              </a:buClr>
              <a:buSzPts val="1200"/>
              <a:buFont typeface="Franklin Gothic"/>
              <a:buChar char="●"/>
            </a:pPr>
            <a:r>
              <a:rPr lang="en" dirty="0">
                <a:solidFill>
                  <a:schemeClr val="dk1"/>
                </a:solidFill>
                <a:latin typeface="Franklin Gothic"/>
                <a:ea typeface="Franklin Gothic"/>
                <a:cs typeface="Franklin Gothic"/>
                <a:sym typeface="Franklin Gothic"/>
              </a:rPr>
              <a:t>Absence of </a:t>
            </a:r>
            <a:r>
              <a:rPr lang="en" b="1" dirty="0">
                <a:solidFill>
                  <a:schemeClr val="dk1"/>
                </a:solidFill>
                <a:latin typeface="Franklin Gothic"/>
                <a:ea typeface="Franklin Gothic"/>
                <a:cs typeface="Franklin Gothic"/>
                <a:sym typeface="Franklin Gothic"/>
              </a:rPr>
              <a:t>feedback loop</a:t>
            </a:r>
            <a:r>
              <a:rPr lang="en" dirty="0">
                <a:solidFill>
                  <a:schemeClr val="dk1"/>
                </a:solidFill>
                <a:latin typeface="Franklin Gothic"/>
                <a:ea typeface="Franklin Gothic"/>
                <a:cs typeface="Franklin Gothic"/>
                <a:sym typeface="Franklin Gothic"/>
              </a:rPr>
              <a:t> for automatic adaptation to changing content</a:t>
            </a:r>
            <a:endParaRPr dirty="0">
              <a:solidFill>
                <a:schemeClr val="dk1"/>
              </a:solidFill>
              <a:latin typeface="Franklin Gothic"/>
              <a:ea typeface="Franklin Gothic"/>
              <a:cs typeface="Franklin Gothic"/>
              <a:sym typeface="Franklin Gothic"/>
            </a:endParaRPr>
          </a:p>
          <a:p>
            <a:pPr marL="457200" lvl="0" indent="-304800" algn="l" rtl="0">
              <a:lnSpc>
                <a:spcPct val="150000"/>
              </a:lnSpc>
              <a:spcBef>
                <a:spcPts val="0"/>
              </a:spcBef>
              <a:spcAft>
                <a:spcPts val="0"/>
              </a:spcAft>
              <a:buClr>
                <a:srgbClr val="E57200"/>
              </a:buClr>
              <a:buSzPts val="1200"/>
              <a:buFont typeface="Franklin Gothic"/>
              <a:buChar char="●"/>
            </a:pPr>
            <a:r>
              <a:rPr lang="en" dirty="0">
                <a:solidFill>
                  <a:schemeClr val="dk1"/>
                </a:solidFill>
                <a:latin typeface="Franklin Gothic"/>
                <a:ea typeface="Franklin Gothic"/>
                <a:cs typeface="Franklin Gothic"/>
                <a:sym typeface="Franklin Gothic"/>
              </a:rPr>
              <a:t>Model performance may </a:t>
            </a:r>
            <a:r>
              <a:rPr lang="en" b="1" dirty="0">
                <a:solidFill>
                  <a:schemeClr val="dk1"/>
                </a:solidFill>
                <a:latin typeface="Franklin Gothic"/>
                <a:ea typeface="Franklin Gothic"/>
                <a:cs typeface="Franklin Gothic"/>
                <a:sym typeface="Franklin Gothic"/>
              </a:rPr>
              <a:t>diminish</a:t>
            </a:r>
            <a:r>
              <a:rPr lang="en" dirty="0">
                <a:solidFill>
                  <a:schemeClr val="dk1"/>
                </a:solidFill>
                <a:latin typeface="Franklin Gothic"/>
                <a:ea typeface="Franklin Gothic"/>
                <a:cs typeface="Franklin Gothic"/>
                <a:sym typeface="Franklin Gothic"/>
              </a:rPr>
              <a:t> with new data patterns</a:t>
            </a:r>
            <a:endParaRPr dirty="0">
              <a:solidFill>
                <a:schemeClr val="dk1"/>
              </a:solidFill>
              <a:latin typeface="Franklin Gothic"/>
              <a:ea typeface="Franklin Gothic"/>
              <a:cs typeface="Franklin Gothic"/>
              <a:sym typeface="Franklin Gothic"/>
            </a:endParaRPr>
          </a:p>
          <a:p>
            <a:pPr marL="457200" indent="-304800">
              <a:lnSpc>
                <a:spcPct val="150000"/>
              </a:lnSpc>
              <a:buClr>
                <a:srgbClr val="E57200"/>
              </a:buClr>
              <a:buSzPts val="1200"/>
              <a:buFont typeface="Franklin Gothic"/>
              <a:buChar char="●"/>
            </a:pPr>
            <a:r>
              <a:rPr lang="en" dirty="0">
                <a:solidFill>
                  <a:schemeClr val="dk1"/>
                </a:solidFill>
                <a:latin typeface="Franklin Gothic"/>
                <a:ea typeface="Franklin Gothic"/>
                <a:cs typeface="Franklin Gothic"/>
                <a:sym typeface="Franklin Gothic"/>
              </a:rPr>
              <a:t>May need period </a:t>
            </a:r>
            <a:r>
              <a:rPr lang="en" b="1" dirty="0">
                <a:solidFill>
                  <a:schemeClr val="dk1"/>
                </a:solidFill>
                <a:latin typeface="Franklin Gothic"/>
                <a:ea typeface="Franklin Gothic"/>
                <a:cs typeface="Franklin Gothic"/>
                <a:sym typeface="Franklin Gothic"/>
              </a:rPr>
              <a:t>retraining</a:t>
            </a:r>
            <a:r>
              <a:rPr lang="en" dirty="0">
                <a:solidFill>
                  <a:schemeClr val="dk1"/>
                </a:solidFill>
                <a:latin typeface="Franklin Gothic"/>
                <a:ea typeface="Franklin Gothic"/>
                <a:cs typeface="Franklin Gothic"/>
                <a:sym typeface="Franklin Gothic"/>
              </a:rPr>
              <a:t> to maintain model accuracy </a:t>
            </a:r>
            <a:endParaRPr dirty="0">
              <a:solidFill>
                <a:schemeClr val="dk1"/>
              </a:solidFill>
              <a:latin typeface="Franklin Gothic"/>
              <a:ea typeface="Franklin Gothic"/>
              <a:cs typeface="Franklin Gothic"/>
              <a:sym typeface="Franklin Gothic"/>
            </a:endParaRPr>
          </a:p>
        </p:txBody>
      </p:sp>
      <p:sp>
        <p:nvSpPr>
          <p:cNvPr id="142" name="Google Shape;142;g2d053d27d30_0_6"/>
          <p:cNvSpPr txBox="1"/>
          <p:nvPr/>
        </p:nvSpPr>
        <p:spPr>
          <a:xfrm>
            <a:off x="746775" y="471175"/>
            <a:ext cx="3580200" cy="54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4800"/>
              <a:buFont typeface="Franklin Gothic"/>
              <a:buNone/>
            </a:pPr>
            <a:r>
              <a:rPr lang="en" sz="2500" b="1">
                <a:solidFill>
                  <a:srgbClr val="1A2835"/>
                </a:solidFill>
                <a:latin typeface="Franklin Gothic"/>
                <a:ea typeface="Franklin Gothic"/>
                <a:cs typeface="Franklin Gothic"/>
                <a:sym typeface="Franklin Gothic"/>
              </a:rPr>
              <a:t>Assumptions</a:t>
            </a:r>
            <a:endParaRPr sz="2500" b="1">
              <a:solidFill>
                <a:srgbClr val="1A2835"/>
              </a:solidFill>
              <a:latin typeface="Franklin Gothic"/>
              <a:ea typeface="Franklin Gothic"/>
              <a:cs typeface="Franklin Gothic"/>
              <a:sym typeface="Frankli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g2cd98662a4b_1_22"/>
          <p:cNvSpPr txBox="1">
            <a:spLocks noGrp="1"/>
          </p:cNvSpPr>
          <p:nvPr>
            <p:ph type="sldNum" idx="12"/>
          </p:nvPr>
        </p:nvSpPr>
        <p:spPr>
          <a:xfrm>
            <a:off x="8513374" y="4565000"/>
            <a:ext cx="434400" cy="3936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200"/>
              <a:buNone/>
            </a:pPr>
            <a:fld id="{00000000-1234-1234-1234-123412341234}" type="slidenum">
              <a:rPr lang="en">
                <a:solidFill>
                  <a:srgbClr val="1A2835"/>
                </a:solidFill>
                <a:latin typeface="Franklin Gothic"/>
                <a:ea typeface="Franklin Gothic"/>
                <a:cs typeface="Franklin Gothic"/>
                <a:sym typeface="Franklin Gothic"/>
              </a:rPr>
              <a:t>11</a:t>
            </a:fld>
            <a:endParaRPr>
              <a:solidFill>
                <a:srgbClr val="1A2835"/>
              </a:solidFill>
              <a:latin typeface="Franklin Gothic"/>
              <a:ea typeface="Franklin Gothic"/>
              <a:cs typeface="Franklin Gothic"/>
              <a:sym typeface="Franklin Gothic"/>
            </a:endParaRPr>
          </a:p>
        </p:txBody>
      </p:sp>
      <p:pic>
        <p:nvPicPr>
          <p:cNvPr id="148" name="Google Shape;148;g2cd98662a4b_1_22">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49" name="Google Shape;149;g2cd98662a4b_1_22"/>
          <p:cNvSpPr txBox="1">
            <a:spLocks noGrp="1"/>
          </p:cNvSpPr>
          <p:nvPr>
            <p:ph type="title"/>
          </p:nvPr>
        </p:nvSpPr>
        <p:spPr>
          <a:xfrm>
            <a:off x="686375" y="2079824"/>
            <a:ext cx="7888500" cy="1354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90"/>
              <a:buNone/>
            </a:pPr>
            <a:r>
              <a:rPr lang="en">
                <a:solidFill>
                  <a:srgbClr val="1A2835"/>
                </a:solidFill>
              </a:rPr>
              <a:t>Modeling Methods</a:t>
            </a:r>
            <a:endParaRPr/>
          </a:p>
        </p:txBody>
      </p:sp>
      <p:sp>
        <p:nvSpPr>
          <p:cNvPr id="150" name="Google Shape;150;g2cd98662a4b_1_22"/>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pic>
        <p:nvPicPr>
          <p:cNvPr id="155" name="Google Shape;155;g2cd98662a4b_1_141">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56" name="Google Shape;156;g2cd98662a4b_1_141"/>
          <p:cNvSpPr txBox="1"/>
          <p:nvPr/>
        </p:nvSpPr>
        <p:spPr>
          <a:xfrm>
            <a:off x="686375" y="455700"/>
            <a:ext cx="8334900" cy="54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200" b="1">
                <a:solidFill>
                  <a:schemeClr val="dk1"/>
                </a:solidFill>
                <a:latin typeface="Franklin Gothic"/>
                <a:ea typeface="Franklin Gothic"/>
                <a:cs typeface="Franklin Gothic"/>
                <a:sym typeface="Franklin Gothic"/>
              </a:rPr>
              <a:t>BERT (B</a:t>
            </a:r>
            <a:r>
              <a:rPr lang="en" sz="3200">
                <a:solidFill>
                  <a:schemeClr val="dk1"/>
                </a:solidFill>
                <a:latin typeface="Franklin Gothic"/>
                <a:ea typeface="Franklin Gothic"/>
                <a:cs typeface="Franklin Gothic"/>
                <a:sym typeface="Franklin Gothic"/>
              </a:rPr>
              <a:t>idirectional</a:t>
            </a:r>
            <a:r>
              <a:rPr lang="en" sz="3200" b="1">
                <a:solidFill>
                  <a:schemeClr val="dk1"/>
                </a:solidFill>
                <a:latin typeface="Franklin Gothic"/>
                <a:ea typeface="Franklin Gothic"/>
                <a:cs typeface="Franklin Gothic"/>
                <a:sym typeface="Franklin Gothic"/>
              </a:rPr>
              <a:t> E</a:t>
            </a:r>
            <a:r>
              <a:rPr lang="en" sz="3200">
                <a:solidFill>
                  <a:schemeClr val="dk1"/>
                </a:solidFill>
                <a:latin typeface="Franklin Gothic"/>
                <a:ea typeface="Franklin Gothic"/>
                <a:cs typeface="Franklin Gothic"/>
                <a:sym typeface="Franklin Gothic"/>
              </a:rPr>
              <a:t>ncoder</a:t>
            </a:r>
            <a:r>
              <a:rPr lang="en" sz="3200" b="1">
                <a:solidFill>
                  <a:schemeClr val="dk1"/>
                </a:solidFill>
                <a:latin typeface="Franklin Gothic"/>
                <a:ea typeface="Franklin Gothic"/>
                <a:cs typeface="Franklin Gothic"/>
                <a:sym typeface="Franklin Gothic"/>
              </a:rPr>
              <a:t> R</a:t>
            </a:r>
            <a:r>
              <a:rPr lang="en" sz="3200">
                <a:solidFill>
                  <a:schemeClr val="dk1"/>
                </a:solidFill>
                <a:latin typeface="Franklin Gothic"/>
                <a:ea typeface="Franklin Gothic"/>
                <a:cs typeface="Franklin Gothic"/>
                <a:sym typeface="Franklin Gothic"/>
              </a:rPr>
              <a:t>epresentations from </a:t>
            </a:r>
            <a:r>
              <a:rPr lang="en" sz="3200" b="1">
                <a:solidFill>
                  <a:schemeClr val="dk1"/>
                </a:solidFill>
                <a:latin typeface="Franklin Gothic"/>
                <a:ea typeface="Franklin Gothic"/>
                <a:cs typeface="Franklin Gothic"/>
                <a:sym typeface="Franklin Gothic"/>
              </a:rPr>
              <a:t>T</a:t>
            </a:r>
            <a:r>
              <a:rPr lang="en" sz="3200">
                <a:solidFill>
                  <a:schemeClr val="dk1"/>
                </a:solidFill>
                <a:latin typeface="Franklin Gothic"/>
                <a:ea typeface="Franklin Gothic"/>
                <a:cs typeface="Franklin Gothic"/>
                <a:sym typeface="Franklin Gothic"/>
              </a:rPr>
              <a:t>ransformers</a:t>
            </a:r>
            <a:r>
              <a:rPr lang="en" sz="3200" b="1">
                <a:solidFill>
                  <a:schemeClr val="dk1"/>
                </a:solidFill>
                <a:latin typeface="Franklin Gothic"/>
                <a:ea typeface="Franklin Gothic"/>
                <a:cs typeface="Franklin Gothic"/>
                <a:sym typeface="Franklin Gothic"/>
              </a:rPr>
              <a:t>)</a:t>
            </a:r>
            <a:endParaRPr sz="3200" b="1">
              <a:solidFill>
                <a:schemeClr val="dk1"/>
              </a:solidFill>
              <a:latin typeface="Franklin Gothic"/>
              <a:ea typeface="Franklin Gothic"/>
              <a:cs typeface="Franklin Gothic"/>
              <a:sym typeface="Franklin Gothic"/>
            </a:endParaRPr>
          </a:p>
        </p:txBody>
      </p:sp>
      <p:sp>
        <p:nvSpPr>
          <p:cNvPr id="157" name="Google Shape;157;g2cd98662a4b_1_141"/>
          <p:cNvSpPr txBox="1"/>
          <p:nvPr/>
        </p:nvSpPr>
        <p:spPr>
          <a:xfrm>
            <a:off x="631053" y="741149"/>
            <a:ext cx="7881892" cy="28359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E57200"/>
              </a:buClr>
              <a:buSzPts val="1400"/>
              <a:buFont typeface="Franklin Gothic"/>
              <a:buChar char="●"/>
            </a:pPr>
            <a:r>
              <a:rPr lang="en" sz="1600" dirty="0">
                <a:solidFill>
                  <a:srgbClr val="1A2835"/>
                </a:solidFill>
                <a:latin typeface="Franklin Gothic"/>
                <a:ea typeface="Franklin Gothic"/>
                <a:cs typeface="Franklin Gothic"/>
                <a:sym typeface="Franklin Gothic"/>
              </a:rPr>
              <a:t>Transformer-based model developed in 2018 by researchers at Google AI Language</a:t>
            </a:r>
            <a:endParaRPr sz="1600" dirty="0">
              <a:solidFill>
                <a:srgbClr val="1A2835"/>
              </a:solidFill>
              <a:latin typeface="Franklin Gothic"/>
              <a:ea typeface="Franklin Gothic"/>
              <a:cs typeface="Franklin Gothic"/>
              <a:sym typeface="Franklin Gothic"/>
            </a:endParaRPr>
          </a:p>
          <a:p>
            <a:pPr marL="457200" lvl="0" indent="-317500" algn="l" rtl="0">
              <a:lnSpc>
                <a:spcPct val="150000"/>
              </a:lnSpc>
              <a:spcBef>
                <a:spcPts val="0"/>
              </a:spcBef>
              <a:spcAft>
                <a:spcPts val="0"/>
              </a:spcAft>
              <a:buClr>
                <a:srgbClr val="E57200"/>
              </a:buClr>
              <a:buSzPts val="1400"/>
              <a:buFont typeface="Franklin Gothic"/>
              <a:buChar char="●"/>
            </a:pPr>
            <a:r>
              <a:rPr lang="en" sz="1600" dirty="0">
                <a:solidFill>
                  <a:srgbClr val="1A2835"/>
                </a:solidFill>
                <a:latin typeface="Franklin Gothic"/>
                <a:ea typeface="Franklin Gothic"/>
                <a:cs typeface="Franklin Gothic"/>
                <a:sym typeface="Franklin Gothic"/>
              </a:rPr>
              <a:t>One of the first large language models (LLMs)</a:t>
            </a:r>
            <a:endParaRPr sz="1600" dirty="0">
              <a:solidFill>
                <a:srgbClr val="1A2835"/>
              </a:solidFill>
              <a:latin typeface="Franklin Gothic"/>
              <a:ea typeface="Franklin Gothic"/>
              <a:cs typeface="Franklin Gothic"/>
              <a:sym typeface="Franklin Gothic"/>
            </a:endParaRPr>
          </a:p>
          <a:p>
            <a:pPr marL="457200" lvl="0" indent="-317500" algn="l" rtl="0">
              <a:lnSpc>
                <a:spcPct val="150000"/>
              </a:lnSpc>
              <a:spcBef>
                <a:spcPts val="0"/>
              </a:spcBef>
              <a:spcAft>
                <a:spcPts val="0"/>
              </a:spcAft>
              <a:buClr>
                <a:srgbClr val="E57200"/>
              </a:buClr>
              <a:buSzPts val="1400"/>
              <a:buFont typeface="Franklin Gothic"/>
              <a:buChar char="●"/>
            </a:pPr>
            <a:r>
              <a:rPr lang="en" sz="1600" dirty="0">
                <a:solidFill>
                  <a:srgbClr val="1A2835"/>
                </a:solidFill>
                <a:latin typeface="Franklin Gothic"/>
                <a:ea typeface="Franklin Gothic"/>
                <a:cs typeface="Franklin Gothic"/>
                <a:sym typeface="Franklin Gothic"/>
              </a:rPr>
              <a:t>NLP tasks → question answering, sentiment analysis, text generation, summarizing text, language translation, autocomplete tasks</a:t>
            </a:r>
            <a:endParaRPr sz="1600" dirty="0">
              <a:solidFill>
                <a:srgbClr val="1A2835"/>
              </a:solidFill>
              <a:latin typeface="Franklin Gothic"/>
              <a:ea typeface="Franklin Gothic"/>
              <a:cs typeface="Franklin Gothic"/>
              <a:sym typeface="Franklin Gothic"/>
            </a:endParaRPr>
          </a:p>
        </p:txBody>
      </p:sp>
      <p:sp>
        <p:nvSpPr>
          <p:cNvPr id="158" name="Google Shape;158;g2cd98662a4b_1_1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12</a:t>
            </a:fld>
            <a:endParaRPr>
              <a:solidFill>
                <a:schemeClr val="dk2"/>
              </a:solidFill>
            </a:endParaRPr>
          </a:p>
        </p:txBody>
      </p:sp>
      <p:pic>
        <p:nvPicPr>
          <p:cNvPr id="159" name="Google Shape;159;g2cd98662a4b_1_141"/>
          <p:cNvPicPr preferRelativeResize="0"/>
          <p:nvPr/>
        </p:nvPicPr>
        <p:blipFill>
          <a:blip r:embed="rId6">
            <a:alphaModFix/>
          </a:blip>
          <a:stretch>
            <a:fillRect/>
          </a:stretch>
        </p:blipFill>
        <p:spPr>
          <a:xfrm>
            <a:off x="2369937" y="2984401"/>
            <a:ext cx="4404125" cy="1964675"/>
          </a:xfrm>
          <a:prstGeom prst="rect">
            <a:avLst/>
          </a:prstGeom>
          <a:noFill/>
          <a:ln>
            <a:noFill/>
          </a:ln>
        </p:spPr>
      </p:pic>
      <p:sp>
        <p:nvSpPr>
          <p:cNvPr id="160" name="Google Shape;160;g2cd98662a4b_1_141"/>
          <p:cNvSpPr txBox="1"/>
          <p:nvPr/>
        </p:nvSpPr>
        <p:spPr>
          <a:xfrm>
            <a:off x="2369937" y="4835700"/>
            <a:ext cx="3263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solidFill>
                  <a:schemeClr val="dk2"/>
                </a:solidFill>
                <a:latin typeface="Franklin Gothic"/>
                <a:ea typeface="Franklin Gothic"/>
                <a:cs typeface="Franklin Gothic"/>
                <a:sym typeface="Franklin Gothic"/>
              </a:rPr>
              <a:t>Adapted from BERT embeddings.</a:t>
            </a:r>
            <a:endParaRPr sz="800" dirty="0">
              <a:solidFill>
                <a:schemeClr val="dk2"/>
              </a:solidFill>
              <a:latin typeface="Franklin Gothic"/>
              <a:ea typeface="Franklin Gothic"/>
              <a:cs typeface="Franklin Gothic"/>
              <a:sym typeface="Frankli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pic>
        <p:nvPicPr>
          <p:cNvPr id="165" name="Google Shape;165;g2cd98662a4b_1_29">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66" name="Google Shape;166;g2cd98662a4b_1_29"/>
          <p:cNvSpPr txBox="1"/>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Pretrained Models</a:t>
            </a:r>
            <a:endParaRPr sz="3200" b="1">
              <a:solidFill>
                <a:srgbClr val="1A2835"/>
              </a:solidFill>
              <a:latin typeface="Franklin Gothic"/>
              <a:ea typeface="Franklin Gothic"/>
              <a:cs typeface="Franklin Gothic"/>
              <a:sym typeface="Franklin Gothic"/>
            </a:endParaRPr>
          </a:p>
        </p:txBody>
      </p:sp>
      <p:sp>
        <p:nvSpPr>
          <p:cNvPr id="167" name="Google Shape;167;g2cd98662a4b_1_29"/>
          <p:cNvSpPr/>
          <p:nvPr/>
        </p:nvSpPr>
        <p:spPr>
          <a:xfrm>
            <a:off x="815247" y="1266941"/>
            <a:ext cx="7524521" cy="2952520"/>
          </a:xfrm>
          <a:prstGeom prst="roundRect">
            <a:avLst>
              <a:gd name="adj" fmla="val 16667"/>
            </a:avLst>
          </a:prstGeom>
          <a:solidFill>
            <a:srgbClr val="E9EDEE"/>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595959"/>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595959"/>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595959"/>
              </a:solidFill>
              <a:latin typeface="Lato"/>
              <a:ea typeface="Lato"/>
              <a:cs typeface="Lato"/>
              <a:sym typeface="Lato"/>
            </a:endParaRPr>
          </a:p>
        </p:txBody>
      </p:sp>
      <p:graphicFrame>
        <p:nvGraphicFramePr>
          <p:cNvPr id="168" name="Google Shape;168;g2cd98662a4b_1_29"/>
          <p:cNvGraphicFramePr/>
          <p:nvPr>
            <p:extLst>
              <p:ext uri="{D42A27DB-BD31-4B8C-83A1-F6EECF244321}">
                <p14:modId xmlns:p14="http://schemas.microsoft.com/office/powerpoint/2010/main" val="3206883315"/>
              </p:ext>
            </p:extLst>
          </p:nvPr>
        </p:nvGraphicFramePr>
        <p:xfrm>
          <a:off x="991519" y="1479914"/>
          <a:ext cx="7160962" cy="2560170"/>
        </p:xfrm>
        <a:graphic>
          <a:graphicData uri="http://schemas.openxmlformats.org/drawingml/2006/table">
            <a:tbl>
              <a:tblPr>
                <a:noFill/>
                <a:tableStyleId>{C35B404F-37E0-431C-80A3-52508D9A3306}</a:tableStyleId>
              </a:tblPr>
              <a:tblGrid>
                <a:gridCol w="1155268">
                  <a:extLst>
                    <a:ext uri="{9D8B030D-6E8A-4147-A177-3AD203B41FA5}">
                      <a16:colId xmlns:a16="http://schemas.microsoft.com/office/drawing/2014/main" val="20000"/>
                    </a:ext>
                  </a:extLst>
                </a:gridCol>
                <a:gridCol w="1083936">
                  <a:extLst>
                    <a:ext uri="{9D8B030D-6E8A-4147-A177-3AD203B41FA5}">
                      <a16:colId xmlns:a16="http://schemas.microsoft.com/office/drawing/2014/main" val="20001"/>
                    </a:ext>
                  </a:extLst>
                </a:gridCol>
                <a:gridCol w="1859631">
                  <a:extLst>
                    <a:ext uri="{9D8B030D-6E8A-4147-A177-3AD203B41FA5}">
                      <a16:colId xmlns:a16="http://schemas.microsoft.com/office/drawing/2014/main" val="20002"/>
                    </a:ext>
                  </a:extLst>
                </a:gridCol>
                <a:gridCol w="1478267">
                  <a:extLst>
                    <a:ext uri="{9D8B030D-6E8A-4147-A177-3AD203B41FA5}">
                      <a16:colId xmlns:a16="http://schemas.microsoft.com/office/drawing/2014/main" val="3358137666"/>
                    </a:ext>
                  </a:extLst>
                </a:gridCol>
                <a:gridCol w="854324">
                  <a:extLst>
                    <a:ext uri="{9D8B030D-6E8A-4147-A177-3AD203B41FA5}">
                      <a16:colId xmlns:a16="http://schemas.microsoft.com/office/drawing/2014/main" val="3653436368"/>
                    </a:ext>
                  </a:extLst>
                </a:gridCol>
                <a:gridCol w="729536">
                  <a:extLst>
                    <a:ext uri="{9D8B030D-6E8A-4147-A177-3AD203B41FA5}">
                      <a16:colId xmlns:a16="http://schemas.microsoft.com/office/drawing/2014/main" val="255295918"/>
                    </a:ext>
                  </a:extLst>
                </a:gridCol>
              </a:tblGrid>
              <a:tr h="451542">
                <a:tc>
                  <a:txBody>
                    <a:bodyPr/>
                    <a:lstStyle/>
                    <a:p>
                      <a:pPr marL="0" lvl="0" indent="0" algn="l" rtl="0">
                        <a:spcBef>
                          <a:spcPts val="0"/>
                        </a:spcBef>
                        <a:spcAft>
                          <a:spcPts val="0"/>
                        </a:spcAft>
                        <a:buNone/>
                      </a:pPr>
                      <a:r>
                        <a:rPr lang="en" sz="1200" b="1" dirty="0">
                          <a:latin typeface="Lato" panose="020F0502020204030203" pitchFamily="34" charset="0"/>
                          <a:ea typeface="Lato" panose="020F0502020204030203" pitchFamily="34" charset="0"/>
                          <a:cs typeface="Lato" panose="020F0502020204030203" pitchFamily="34" charset="0"/>
                          <a:sym typeface="Lato"/>
                        </a:rPr>
                        <a:t>Model</a:t>
                      </a:r>
                      <a:endParaRPr sz="1200" b="1"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latin typeface="Lato" panose="020F0502020204030203" pitchFamily="34" charset="0"/>
                          <a:ea typeface="Lato" panose="020F0502020204030203" pitchFamily="34" charset="0"/>
                          <a:cs typeface="Lato" panose="020F0502020204030203" pitchFamily="34" charset="0"/>
                          <a:sym typeface="Lato"/>
                        </a:rPr>
                        <a:t>Total parameters</a:t>
                      </a:r>
                      <a:endParaRPr sz="1200" b="1"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latin typeface="Lato" panose="020F0502020204030203" pitchFamily="34" charset="0"/>
                          <a:ea typeface="Lato" panose="020F0502020204030203" pitchFamily="34" charset="0"/>
                          <a:cs typeface="Lato" panose="020F0502020204030203" pitchFamily="34" charset="0"/>
                          <a:sym typeface="Lato"/>
                        </a:rPr>
                        <a:t>Pre-training dataset</a:t>
                      </a:r>
                      <a:endParaRPr sz="1200" b="1"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a:latin typeface="Lato" panose="020F0502020204030203" pitchFamily="34" charset="0"/>
                          <a:ea typeface="Lato" panose="020F0502020204030203" pitchFamily="34" charset="0"/>
                          <a:cs typeface="Lato" panose="020F0502020204030203" pitchFamily="34" charset="0"/>
                          <a:sym typeface="Lato"/>
                        </a:rPr>
                        <a:t>Train batch size</a:t>
                      </a:r>
                      <a:endParaRPr sz="1200" b="1"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a:latin typeface="Lato" panose="020F0502020204030203" pitchFamily="34" charset="0"/>
                          <a:ea typeface="Lato" panose="020F0502020204030203" pitchFamily="34" charset="0"/>
                          <a:cs typeface="Lato" panose="020F0502020204030203" pitchFamily="34" charset="0"/>
                          <a:sym typeface="Lato"/>
                        </a:rPr>
                        <a:t>Learning rate</a:t>
                      </a:r>
                      <a:endParaRPr sz="1200" b="1"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b="1" dirty="0">
                          <a:latin typeface="Lato" panose="020F0502020204030203" pitchFamily="34" charset="0"/>
                          <a:ea typeface="Lato" panose="020F0502020204030203" pitchFamily="34" charset="0"/>
                          <a:cs typeface="Lato" panose="020F0502020204030203" pitchFamily="34" charset="0"/>
                          <a:sym typeface="Lato"/>
                        </a:rPr>
                        <a:t>Epoch</a:t>
                      </a:r>
                      <a:endParaRPr sz="1200" b="1"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1542">
                <a:tc>
                  <a:txBody>
                    <a:bodyPr/>
                    <a:lstStyle/>
                    <a:p>
                      <a:pPr marL="0" lvl="0" indent="0" algn="l" rtl="0">
                        <a:spcBef>
                          <a:spcPts val="0"/>
                        </a:spcBef>
                        <a:spcAft>
                          <a:spcPts val="0"/>
                        </a:spcAft>
                        <a:buNone/>
                      </a:pPr>
                      <a:r>
                        <a:rPr lang="en" sz="1200" b="1"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TinyBERT</a:t>
                      </a:r>
                      <a:endParaRPr sz="1200" b="1" dirty="0" err="1">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200" dirty="0">
                          <a:latin typeface="Lato" panose="020F0502020204030203" pitchFamily="34" charset="0"/>
                          <a:ea typeface="Lato" panose="020F0502020204030203" pitchFamily="34" charset="0"/>
                          <a:cs typeface="Lato" panose="020F0502020204030203" pitchFamily="34" charset="0"/>
                          <a:sym typeface="Lato"/>
                        </a:rPr>
                        <a:t>14,350,874</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200" dirty="0">
                          <a:latin typeface="Lato" panose="020F0502020204030203" pitchFamily="34" charset="0"/>
                          <a:ea typeface="Lato" panose="020F0502020204030203" pitchFamily="34" charset="0"/>
                          <a:cs typeface="Lato" panose="020F0502020204030203" pitchFamily="34" charset="0"/>
                          <a:sym typeface="Lato"/>
                        </a:rPr>
                        <a:t>General domain corpora (Wikipedia, </a:t>
                      </a:r>
                      <a:r>
                        <a:rPr lang="en" sz="1200" dirty="0" err="1">
                          <a:latin typeface="Lato" panose="020F0502020204030203" pitchFamily="34" charset="0"/>
                          <a:ea typeface="Lato" panose="020F0502020204030203" pitchFamily="34" charset="0"/>
                          <a:cs typeface="Lato" panose="020F0502020204030203" pitchFamily="34" charset="0"/>
                          <a:sym typeface="Lato"/>
                        </a:rPr>
                        <a:t>BookCorpus</a:t>
                      </a:r>
                      <a:r>
                        <a:rPr lang="en" sz="1200" dirty="0">
                          <a:latin typeface="Lato" panose="020F0502020204030203" pitchFamily="34" charset="0"/>
                          <a:ea typeface="Lato" panose="020F0502020204030203" pitchFamily="34" charset="0"/>
                          <a:cs typeface="Lato" panose="020F0502020204030203" pitchFamily="34" charset="0"/>
                          <a:sym typeface="Lato"/>
                        </a:rPr>
                        <a:t>)</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1200" dirty="0">
                          <a:latin typeface="Lato" panose="020F0502020204030203" pitchFamily="34" charset="0"/>
                          <a:ea typeface="Lato" panose="020F0502020204030203" pitchFamily="34" charset="0"/>
                          <a:cs typeface="Lato" panose="020F0502020204030203" pitchFamily="34" charset="0"/>
                          <a:sym typeface="Lato"/>
                        </a:rPr>
                        <a:t>16</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T w="9525" cap="flat" cmpd="sng" algn="ctr">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1200" dirty="0">
                          <a:latin typeface="Lato" panose="020F0502020204030203" pitchFamily="34" charset="0"/>
                          <a:ea typeface="Lato" panose="020F0502020204030203" pitchFamily="34" charset="0"/>
                          <a:cs typeface="Lato" panose="020F0502020204030203" pitchFamily="34" charset="0"/>
                          <a:sym typeface="Lato"/>
                        </a:rPr>
                        <a:t>5e-5</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T w="9525" cap="flat" cmpd="sng" algn="ctr">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US" sz="1200" dirty="0">
                          <a:latin typeface="Lato" panose="020F0502020204030203" pitchFamily="34" charset="0"/>
                          <a:ea typeface="Lato" panose="020F0502020204030203" pitchFamily="34" charset="0"/>
                          <a:cs typeface="Lato" panose="020F0502020204030203" pitchFamily="34" charset="0"/>
                          <a:sym typeface="Lato"/>
                        </a:rPr>
                        <a:t>3</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lnT w="9525" cap="flat" cmpd="sng" algn="ctr">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51542">
                <a:tc>
                  <a:txBody>
                    <a:bodyPr/>
                    <a:lstStyle/>
                    <a:p>
                      <a:pPr marL="0" lvl="0" indent="0" algn="l" rtl="0">
                        <a:spcBef>
                          <a:spcPts val="0"/>
                        </a:spcBef>
                        <a:spcAft>
                          <a:spcPts val="0"/>
                        </a:spcAft>
                        <a:buNone/>
                      </a:pPr>
                      <a:r>
                        <a:rPr lang="en" sz="1200" b="1"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SciBERT</a:t>
                      </a:r>
                      <a:endParaRPr sz="1200" b="1" dirty="0" err="1">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rtl="0">
                        <a:spcBef>
                          <a:spcPts val="0"/>
                        </a:spcBef>
                        <a:spcAft>
                          <a:spcPts val="0"/>
                        </a:spcAft>
                        <a:buNone/>
                      </a:pPr>
                      <a:r>
                        <a:rPr lang="en" sz="1200" dirty="0">
                          <a:latin typeface="Lato" panose="020F0502020204030203" pitchFamily="34" charset="0"/>
                          <a:ea typeface="Lato" panose="020F0502020204030203" pitchFamily="34" charset="0"/>
                          <a:cs typeface="Lato" panose="020F0502020204030203" pitchFamily="34" charset="0"/>
                          <a:sym typeface="Lato"/>
                        </a:rPr>
                        <a:t>109,920,002</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a:spcBef>
                          <a:spcPts val="0"/>
                        </a:spcBef>
                        <a:spcAft>
                          <a:spcPts val="0"/>
                        </a:spcAft>
                        <a:buNone/>
                      </a:pPr>
                      <a:r>
                        <a:rPr lang="en" sz="1200" b="0" i="0" u="none" strike="noStrike" noProof="0" dirty="0">
                          <a:solidFill>
                            <a:srgbClr val="000000"/>
                          </a:solidFill>
                          <a:latin typeface="Lato" panose="020F0502020204030203" pitchFamily="34" charset="0"/>
                          <a:ea typeface="Lato" panose="020F0502020204030203" pitchFamily="34" charset="0"/>
                          <a:cs typeface="Lato" panose="020F0502020204030203" pitchFamily="34" charset="0"/>
                        </a:rPr>
                        <a:t>Semantic Scholar</a:t>
                      </a:r>
                      <a:endParaRPr lang="en-US"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a:spcBef>
                          <a:spcPts val="0"/>
                        </a:spcBef>
                        <a:spcAft>
                          <a:spcPts val="0"/>
                        </a:spcAft>
                        <a:buNone/>
                      </a:pPr>
                      <a:r>
                        <a:rPr lang="en-US" sz="1200" dirty="0">
                          <a:latin typeface="Lato" panose="020F0502020204030203" pitchFamily="34" charset="0"/>
                          <a:ea typeface="Lato" panose="020F0502020204030203" pitchFamily="34" charset="0"/>
                          <a:cs typeface="Lato" panose="020F0502020204030203" pitchFamily="34" charset="0"/>
                          <a:sym typeface="Lato"/>
                        </a:rPr>
                        <a:t>32</a:t>
                      </a: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Lato" panose="020F0502020204030203" pitchFamily="34" charset="0"/>
                          <a:ea typeface="Lato" panose="020F0502020204030203" pitchFamily="34" charset="0"/>
                          <a:cs typeface="Lato" panose="020F0502020204030203" pitchFamily="34" charset="0"/>
                          <a:sym typeface="Lato"/>
                        </a:rPr>
                        <a:t>5e-5</a:t>
                      </a:r>
                    </a:p>
                    <a:p>
                      <a:pPr marL="0" lvl="0" indent="0" algn="l">
                        <a:spcBef>
                          <a:spcPts val="0"/>
                        </a:spcBef>
                        <a:spcAft>
                          <a:spcPts val="0"/>
                        </a:spcAft>
                        <a:buNone/>
                      </a:pPr>
                      <a:endParaRPr lang="en-US"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a:spcBef>
                          <a:spcPts val="0"/>
                        </a:spcBef>
                        <a:spcAft>
                          <a:spcPts val="0"/>
                        </a:spcAft>
                        <a:buNone/>
                      </a:pPr>
                      <a:r>
                        <a:rPr lang="en-US" sz="1200" dirty="0">
                          <a:latin typeface="Lato" panose="020F0502020204030203" pitchFamily="34" charset="0"/>
                          <a:ea typeface="Lato" panose="020F0502020204030203" pitchFamily="34" charset="0"/>
                          <a:cs typeface="Lato" panose="020F0502020204030203" pitchFamily="34" charset="0"/>
                          <a:sym typeface="Lato"/>
                        </a:rPr>
                        <a:t>3</a:t>
                      </a:r>
                    </a:p>
                  </a:txBody>
                  <a:tcPr marL="91425" marR="91425" marT="91425" marB="91425"/>
                </a:tc>
                <a:extLst>
                  <a:ext uri="{0D108BD9-81ED-4DB2-BD59-A6C34878D82A}">
                    <a16:rowId xmlns:a16="http://schemas.microsoft.com/office/drawing/2014/main" val="10002"/>
                  </a:ext>
                </a:extLst>
              </a:tr>
              <a:tr h="301020">
                <a:tc>
                  <a:txBody>
                    <a:bodyPr/>
                    <a:lstStyle/>
                    <a:p>
                      <a:pPr marL="0" lvl="0" indent="0" algn="l" rtl="0">
                        <a:spcBef>
                          <a:spcPts val="0"/>
                        </a:spcBef>
                        <a:spcAft>
                          <a:spcPts val="0"/>
                        </a:spcAft>
                        <a:buClr>
                          <a:schemeClr val="dk1"/>
                        </a:buClr>
                        <a:buSzPts val="1100"/>
                        <a:buFont typeface="Arial"/>
                        <a:buNone/>
                      </a:pPr>
                      <a:r>
                        <a:rPr lang="en" sz="1200" b="1"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DistilBERT</a:t>
                      </a:r>
                      <a:endParaRPr sz="1200" b="1" dirty="0" err="1">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rtl="0">
                        <a:spcBef>
                          <a:spcPts val="0"/>
                        </a:spcBef>
                        <a:spcAft>
                          <a:spcPts val="0"/>
                        </a:spcAft>
                        <a:buNone/>
                      </a:pPr>
                      <a:r>
                        <a:rPr lang="en" sz="1200" dirty="0">
                          <a:latin typeface="Lato" panose="020F0502020204030203" pitchFamily="34" charset="0"/>
                          <a:ea typeface="Lato" panose="020F0502020204030203" pitchFamily="34" charset="0"/>
                          <a:cs typeface="Lato" panose="020F0502020204030203" pitchFamily="34" charset="0"/>
                          <a:sym typeface="Lato"/>
                        </a:rPr>
                        <a:t>66,955,010</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200" dirty="0">
                          <a:solidFill>
                            <a:schemeClr val="dk1"/>
                          </a:solidFill>
                          <a:latin typeface="Lato" panose="020F0502020204030203" pitchFamily="34" charset="0"/>
                          <a:ea typeface="Lato" panose="020F0502020204030203" pitchFamily="34" charset="0"/>
                          <a:cs typeface="Lato" panose="020F0502020204030203" pitchFamily="34" charset="0"/>
                          <a:sym typeface="Lato"/>
                        </a:rPr>
                        <a:t>General domain corpora</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dirty="0">
                          <a:latin typeface="Lato" panose="020F0502020204030203" pitchFamily="34" charset="0"/>
                          <a:ea typeface="Lato" panose="020F0502020204030203" pitchFamily="34" charset="0"/>
                          <a:cs typeface="Lato" panose="020F0502020204030203" pitchFamily="34" charset="0"/>
                          <a:sym typeface="Lato"/>
                        </a:rPr>
                        <a:t>16</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dirty="0">
                          <a:latin typeface="Lato" panose="020F0502020204030203" pitchFamily="34" charset="0"/>
                          <a:ea typeface="Lato" panose="020F0502020204030203" pitchFamily="34" charset="0"/>
                          <a:cs typeface="Lato" panose="020F0502020204030203" pitchFamily="34" charset="0"/>
                          <a:sym typeface="Lato"/>
                        </a:rPr>
                        <a:t>3e-5</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1200" dirty="0">
                          <a:latin typeface="Lato" panose="020F0502020204030203" pitchFamily="34" charset="0"/>
                          <a:ea typeface="Lato" panose="020F0502020204030203" pitchFamily="34" charset="0"/>
                          <a:cs typeface="Lato" panose="020F0502020204030203" pitchFamily="34" charset="0"/>
                          <a:sym typeface="Lato"/>
                        </a:rPr>
                        <a:t>3</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extLst>
                  <a:ext uri="{0D108BD9-81ED-4DB2-BD59-A6C34878D82A}">
                    <a16:rowId xmlns:a16="http://schemas.microsoft.com/office/drawing/2014/main" val="10003"/>
                  </a:ext>
                </a:extLst>
              </a:tr>
              <a:tr h="451542">
                <a:tc>
                  <a:txBody>
                    <a:bodyPr/>
                    <a:lstStyle/>
                    <a:p>
                      <a:pPr marL="0" lvl="0" indent="0" algn="l" rtl="0">
                        <a:spcBef>
                          <a:spcPts val="0"/>
                        </a:spcBef>
                        <a:spcAft>
                          <a:spcPts val="0"/>
                        </a:spcAft>
                        <a:buClr>
                          <a:schemeClr val="dk1"/>
                        </a:buClr>
                        <a:buSzPts val="1100"/>
                        <a:buFont typeface="Arial"/>
                        <a:buNone/>
                      </a:pPr>
                      <a:r>
                        <a:rPr lang="en" sz="1200" b="1"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Bio+ClinicalBERT</a:t>
                      </a:r>
                      <a:endParaRPr sz="1200" b="1" dirty="0" err="1">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rtl="0">
                        <a:spcBef>
                          <a:spcPts val="0"/>
                        </a:spcBef>
                        <a:spcAft>
                          <a:spcPts val="0"/>
                        </a:spcAft>
                        <a:buNone/>
                      </a:pPr>
                      <a:r>
                        <a:rPr lang="en" sz="1200" dirty="0">
                          <a:latin typeface="Lato" panose="020F0502020204030203" pitchFamily="34" charset="0"/>
                          <a:ea typeface="Lato" panose="020F0502020204030203" pitchFamily="34" charset="0"/>
                          <a:cs typeface="Lato" panose="020F0502020204030203" pitchFamily="34" charset="0"/>
                          <a:sym typeface="Lato"/>
                        </a:rPr>
                        <a:t>108,311,810</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rtl="0">
                        <a:spcBef>
                          <a:spcPts val="0"/>
                        </a:spcBef>
                        <a:spcAft>
                          <a:spcPts val="0"/>
                        </a:spcAft>
                        <a:buNone/>
                      </a:pPr>
                      <a:r>
                        <a:rPr lang="en" sz="1200" b="0" i="0" u="none" strike="noStrike" noProof="0" dirty="0">
                          <a:solidFill>
                            <a:srgbClr val="000000"/>
                          </a:solidFill>
                          <a:latin typeface="Lato" panose="020F0502020204030203" pitchFamily="34" charset="0"/>
                          <a:ea typeface="Lato" panose="020F0502020204030203" pitchFamily="34" charset="0"/>
                          <a:cs typeface="Lato" panose="020F0502020204030203" pitchFamily="34" charset="0"/>
                        </a:rPr>
                        <a:t>MIMIC III database</a:t>
                      </a:r>
                    </a:p>
                    <a:p>
                      <a:pPr marL="0" lvl="0" indent="0" algn="l">
                        <a:spcBef>
                          <a:spcPts val="0"/>
                        </a:spcBef>
                        <a:spcAft>
                          <a:spcPts val="0"/>
                        </a:spcAft>
                        <a:buNone/>
                      </a:pP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a:spcBef>
                          <a:spcPts val="0"/>
                        </a:spcBef>
                        <a:spcAft>
                          <a:spcPts val="0"/>
                        </a:spcAft>
                        <a:buNone/>
                      </a:pPr>
                      <a:r>
                        <a:rPr lang="en-US" sz="1200" dirty="0">
                          <a:latin typeface="Lato" panose="020F0502020204030203" pitchFamily="34" charset="0"/>
                          <a:ea typeface="Lato" panose="020F0502020204030203" pitchFamily="34" charset="0"/>
                          <a:cs typeface="Lato" panose="020F0502020204030203" pitchFamily="34" charset="0"/>
                          <a:sym typeface="Lato"/>
                        </a:rPr>
                        <a:t>8</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a:spcBef>
                          <a:spcPts val="0"/>
                        </a:spcBef>
                        <a:spcAft>
                          <a:spcPts val="0"/>
                        </a:spcAft>
                        <a:buNone/>
                      </a:pPr>
                      <a:r>
                        <a:rPr lang="en-US" sz="1200" dirty="0">
                          <a:latin typeface="Lato" panose="020F0502020204030203" pitchFamily="34" charset="0"/>
                          <a:ea typeface="Lato" panose="020F0502020204030203" pitchFamily="34" charset="0"/>
                          <a:cs typeface="Lato" panose="020F0502020204030203" pitchFamily="34" charset="0"/>
                          <a:sym typeface="Lato"/>
                        </a:rPr>
                        <a:t>3e-5</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tc>
                  <a:txBody>
                    <a:bodyPr/>
                    <a:lstStyle/>
                    <a:p>
                      <a:pPr marL="0" lvl="0" indent="0" algn="l">
                        <a:spcBef>
                          <a:spcPts val="0"/>
                        </a:spcBef>
                        <a:spcAft>
                          <a:spcPts val="0"/>
                        </a:spcAft>
                        <a:buNone/>
                      </a:pPr>
                      <a:r>
                        <a:rPr lang="en-US" sz="1200" dirty="0">
                          <a:latin typeface="Lato" panose="020F0502020204030203" pitchFamily="34" charset="0"/>
                          <a:ea typeface="Lato" panose="020F0502020204030203" pitchFamily="34" charset="0"/>
                          <a:cs typeface="Lato" panose="020F0502020204030203" pitchFamily="34" charset="0"/>
                          <a:sym typeface="Lato"/>
                        </a:rPr>
                        <a:t>4</a:t>
                      </a:r>
                      <a:endParaRPr sz="1200" dirty="0">
                        <a:latin typeface="Lato" panose="020F0502020204030203" pitchFamily="34" charset="0"/>
                        <a:ea typeface="Lato" panose="020F0502020204030203" pitchFamily="34" charset="0"/>
                        <a:cs typeface="Lato" panose="020F0502020204030203" pitchFamily="34" charset="0"/>
                        <a:sym typeface="Lato"/>
                      </a:endParaRPr>
                    </a:p>
                  </a:txBody>
                  <a:tcPr marL="91425" marR="91425" marT="91425" marB="91425"/>
                </a:tc>
                <a:extLst>
                  <a:ext uri="{0D108BD9-81ED-4DB2-BD59-A6C34878D82A}">
                    <a16:rowId xmlns:a16="http://schemas.microsoft.com/office/drawing/2014/main" val="10004"/>
                  </a:ext>
                </a:extLst>
              </a:tr>
            </a:tbl>
          </a:graphicData>
        </a:graphic>
      </p:graphicFrame>
      <p:sp>
        <p:nvSpPr>
          <p:cNvPr id="169" name="Google Shape;169;g2cd98662a4b_1_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13</a:t>
            </a:fld>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pic>
        <p:nvPicPr>
          <p:cNvPr id="174" name="Google Shape;174;g2cd98662a4b_1_39">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75" name="Google Shape;175;g2cd98662a4b_1_39"/>
          <p:cNvSpPr txBox="1"/>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Model Performance Metrics</a:t>
            </a:r>
            <a:endParaRPr sz="3200" b="1">
              <a:solidFill>
                <a:srgbClr val="1A2835"/>
              </a:solidFill>
              <a:latin typeface="Franklin Gothic"/>
              <a:ea typeface="Franklin Gothic"/>
              <a:cs typeface="Franklin Gothic"/>
              <a:sym typeface="Franklin Gothic"/>
            </a:endParaRPr>
          </a:p>
        </p:txBody>
      </p:sp>
      <p:sp>
        <p:nvSpPr>
          <p:cNvPr id="176" name="Google Shape;176;g2cd98662a4b_1_39"/>
          <p:cNvSpPr/>
          <p:nvPr/>
        </p:nvSpPr>
        <p:spPr>
          <a:xfrm>
            <a:off x="726175" y="1086300"/>
            <a:ext cx="6667500" cy="3526800"/>
          </a:xfrm>
          <a:prstGeom prst="roundRect">
            <a:avLst>
              <a:gd name="adj" fmla="val 16667"/>
            </a:avLst>
          </a:prstGeom>
          <a:solidFill>
            <a:srgbClr val="E9EDEE"/>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595959"/>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595959"/>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595959"/>
              </a:solidFill>
              <a:latin typeface="Lato"/>
              <a:ea typeface="Lato"/>
              <a:cs typeface="Lato"/>
              <a:sym typeface="Lato"/>
            </a:endParaRPr>
          </a:p>
        </p:txBody>
      </p:sp>
      <p:graphicFrame>
        <p:nvGraphicFramePr>
          <p:cNvPr id="177" name="Google Shape;177;g2cd98662a4b_1_39"/>
          <p:cNvGraphicFramePr/>
          <p:nvPr/>
        </p:nvGraphicFramePr>
        <p:xfrm>
          <a:off x="997025" y="1211375"/>
          <a:ext cx="6111425" cy="3260100"/>
        </p:xfrm>
        <a:graphic>
          <a:graphicData uri="http://schemas.openxmlformats.org/drawingml/2006/table">
            <a:tbl>
              <a:tblPr>
                <a:noFill/>
                <a:tableStyleId>{C35B404F-37E0-431C-80A3-52508D9A3306}</a:tableStyleId>
              </a:tblPr>
              <a:tblGrid>
                <a:gridCol w="837650">
                  <a:extLst>
                    <a:ext uri="{9D8B030D-6E8A-4147-A177-3AD203B41FA5}">
                      <a16:colId xmlns:a16="http://schemas.microsoft.com/office/drawing/2014/main" val="20000"/>
                    </a:ext>
                  </a:extLst>
                </a:gridCol>
                <a:gridCol w="2297900">
                  <a:extLst>
                    <a:ext uri="{9D8B030D-6E8A-4147-A177-3AD203B41FA5}">
                      <a16:colId xmlns:a16="http://schemas.microsoft.com/office/drawing/2014/main" val="20001"/>
                    </a:ext>
                  </a:extLst>
                </a:gridCol>
                <a:gridCol w="2975875">
                  <a:extLst>
                    <a:ext uri="{9D8B030D-6E8A-4147-A177-3AD203B41FA5}">
                      <a16:colId xmlns:a16="http://schemas.microsoft.com/office/drawing/2014/main" val="20002"/>
                    </a:ext>
                  </a:extLst>
                </a:gridCol>
              </a:tblGrid>
              <a:tr h="337025">
                <a:tc>
                  <a:txBody>
                    <a:bodyPr/>
                    <a:lstStyle/>
                    <a:p>
                      <a:pPr marL="0" lvl="0" indent="0" algn="l" rtl="0">
                        <a:spcBef>
                          <a:spcPts val="0"/>
                        </a:spcBef>
                        <a:spcAft>
                          <a:spcPts val="0"/>
                        </a:spcAft>
                        <a:buNone/>
                      </a:pPr>
                      <a:r>
                        <a:rPr lang="en" sz="1000" b="1">
                          <a:latin typeface="Lato"/>
                          <a:ea typeface="Lato"/>
                          <a:cs typeface="Lato"/>
                          <a:sym typeface="Lato"/>
                        </a:rPr>
                        <a:t>Metric</a:t>
                      </a:r>
                      <a:endParaRPr sz="1000" b="1">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latin typeface="Lato"/>
                          <a:ea typeface="Lato"/>
                          <a:cs typeface="Lato"/>
                          <a:sym typeface="Lato"/>
                        </a:rPr>
                        <a:t>Definition</a:t>
                      </a:r>
                      <a:endParaRPr sz="1000" b="1">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b="1">
                          <a:latin typeface="Lato"/>
                          <a:ea typeface="Lato"/>
                          <a:cs typeface="Lato"/>
                          <a:sym typeface="Lato"/>
                        </a:rPr>
                        <a:t>Equation</a:t>
                      </a:r>
                      <a:endParaRPr sz="1000" b="1">
                        <a:latin typeface="Lato"/>
                        <a:ea typeface="Lato"/>
                        <a:cs typeface="Lato"/>
                        <a:sym typeface="La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42575">
                <a:tc>
                  <a:txBody>
                    <a:bodyPr/>
                    <a:lstStyle/>
                    <a:p>
                      <a:pPr marL="0" lvl="0" indent="0" algn="l" rtl="0">
                        <a:spcBef>
                          <a:spcPts val="0"/>
                        </a:spcBef>
                        <a:spcAft>
                          <a:spcPts val="0"/>
                        </a:spcAft>
                        <a:buNone/>
                      </a:pPr>
                      <a:r>
                        <a:rPr lang="en" sz="1000" b="1">
                          <a:latin typeface="Lato"/>
                          <a:ea typeface="Lato"/>
                          <a:cs typeface="Lato"/>
                          <a:sym typeface="Lato"/>
                        </a:rPr>
                        <a:t>Accuracy</a:t>
                      </a:r>
                      <a:endParaRPr sz="1000" b="1">
                        <a:latin typeface="Lato"/>
                        <a:ea typeface="Lato"/>
                        <a:cs typeface="Lato"/>
                        <a:sym typeface="Lato"/>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000">
                          <a:latin typeface="Lato"/>
                          <a:ea typeface="Lato"/>
                          <a:cs typeface="Lato"/>
                          <a:sym typeface="Lato"/>
                        </a:rPr>
                        <a:t>Proportion of true results (both true positives and true negatives) among the total number of cases examined</a:t>
                      </a:r>
                      <a:endParaRPr sz="1000">
                        <a:latin typeface="Lato"/>
                        <a:ea typeface="Lato"/>
                        <a:cs typeface="Lato"/>
                        <a:sym typeface="Lato"/>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000">
                          <a:latin typeface="Lato"/>
                          <a:ea typeface="Lato"/>
                          <a:cs typeface="Lato"/>
                          <a:sym typeface="Lato"/>
                        </a:rPr>
                        <a:t>(TP + TN) /( TP + TN + FP + FN)</a:t>
                      </a:r>
                      <a:endParaRPr sz="1000">
                        <a:latin typeface="Lato"/>
                        <a:ea typeface="Lato"/>
                        <a:cs typeface="Lato"/>
                        <a:sym typeface="Lato"/>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74075">
                <a:tc>
                  <a:txBody>
                    <a:bodyPr/>
                    <a:lstStyle/>
                    <a:p>
                      <a:pPr marL="0" lvl="0" indent="0" algn="l" rtl="0">
                        <a:spcBef>
                          <a:spcPts val="0"/>
                        </a:spcBef>
                        <a:spcAft>
                          <a:spcPts val="0"/>
                        </a:spcAft>
                        <a:buNone/>
                      </a:pPr>
                      <a:r>
                        <a:rPr lang="en" sz="1000" b="1">
                          <a:latin typeface="Lato"/>
                          <a:ea typeface="Lato"/>
                          <a:cs typeface="Lato"/>
                          <a:sym typeface="Lato"/>
                        </a:rPr>
                        <a:t>Precision</a:t>
                      </a:r>
                      <a:endParaRPr sz="1000" b="1">
                        <a:latin typeface="Lato"/>
                        <a:ea typeface="Lato"/>
                        <a:cs typeface="Lato"/>
                        <a:sym typeface="Lato"/>
                      </a:endParaRPr>
                    </a:p>
                    <a:p>
                      <a:pPr marL="0" lvl="0" indent="0" algn="l" rtl="0">
                        <a:spcBef>
                          <a:spcPts val="0"/>
                        </a:spcBef>
                        <a:spcAft>
                          <a:spcPts val="0"/>
                        </a:spcAft>
                        <a:buNone/>
                      </a:pPr>
                      <a:endParaRPr sz="10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1000">
                          <a:latin typeface="Lato"/>
                          <a:ea typeface="Lato"/>
                          <a:cs typeface="Lato"/>
                          <a:sym typeface="Lato"/>
                        </a:rPr>
                        <a:t>Proportion of true positive results in all positive predictions made by the model</a:t>
                      </a:r>
                      <a:endParaRPr sz="100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1000">
                          <a:latin typeface="Lato"/>
                          <a:ea typeface="Lato"/>
                          <a:cs typeface="Lato"/>
                          <a:sym typeface="Lato"/>
                        </a:rPr>
                        <a:t>(TP) /( TP + FP)</a:t>
                      </a:r>
                      <a:endParaRPr sz="1000">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563850">
                <a:tc>
                  <a:txBody>
                    <a:bodyPr/>
                    <a:lstStyle/>
                    <a:p>
                      <a:pPr marL="0" lvl="0" indent="0" algn="l" rtl="0">
                        <a:spcBef>
                          <a:spcPts val="0"/>
                        </a:spcBef>
                        <a:spcAft>
                          <a:spcPts val="0"/>
                        </a:spcAft>
                        <a:buNone/>
                      </a:pPr>
                      <a:r>
                        <a:rPr lang="en" sz="1000" b="1">
                          <a:latin typeface="Lato"/>
                          <a:ea typeface="Lato"/>
                          <a:cs typeface="Lato"/>
                          <a:sym typeface="Lato"/>
                        </a:rPr>
                        <a:t>Recall</a:t>
                      </a:r>
                      <a:endParaRPr sz="10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1000" dirty="0">
                          <a:latin typeface="Lato"/>
                          <a:ea typeface="Lato"/>
                          <a:cs typeface="Lato"/>
                          <a:sym typeface="Lato"/>
                        </a:rPr>
                        <a:t>Proportion of true positive results among all actual positives</a:t>
                      </a:r>
                      <a:endParaRPr sz="1000" dirty="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1000">
                          <a:latin typeface="Lato"/>
                          <a:ea typeface="Lato"/>
                          <a:cs typeface="Lato"/>
                          <a:sym typeface="Lato"/>
                        </a:rPr>
                        <a:t>(TP) / (TP + FN)</a:t>
                      </a:r>
                      <a:endParaRPr sz="1000">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r h="842575">
                <a:tc>
                  <a:txBody>
                    <a:bodyPr/>
                    <a:lstStyle/>
                    <a:p>
                      <a:pPr marL="0" lvl="0" indent="0" algn="l" rtl="0">
                        <a:spcBef>
                          <a:spcPts val="0"/>
                        </a:spcBef>
                        <a:spcAft>
                          <a:spcPts val="0"/>
                        </a:spcAft>
                        <a:buNone/>
                      </a:pPr>
                      <a:r>
                        <a:rPr lang="en" sz="1000" b="1">
                          <a:latin typeface="Lato"/>
                          <a:ea typeface="Lato"/>
                          <a:cs typeface="Lato"/>
                          <a:sym typeface="Lato"/>
                        </a:rPr>
                        <a:t>F1 Metric</a:t>
                      </a:r>
                      <a:endParaRPr sz="1000" b="1">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1000" dirty="0">
                          <a:latin typeface="Lato"/>
                          <a:ea typeface="Lato"/>
                          <a:cs typeface="Lato"/>
                          <a:sym typeface="Lato"/>
                        </a:rPr>
                        <a:t>Harmonic mean of precision and recall, providing a single metric to balance the trade-off between the two </a:t>
                      </a:r>
                      <a:endParaRPr sz="1000" dirty="0">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r>
                        <a:rPr lang="en" sz="1000" dirty="0">
                          <a:latin typeface="Lato"/>
                          <a:ea typeface="Lato"/>
                          <a:cs typeface="Lato"/>
                          <a:sym typeface="Lato"/>
                        </a:rPr>
                        <a:t>2 * (Precision * Recall) / (Precision + Recall)</a:t>
                      </a:r>
                      <a:endParaRPr sz="1000" dirty="0">
                        <a:latin typeface="Lato"/>
                        <a:ea typeface="Lato"/>
                        <a:cs typeface="Lato"/>
                        <a:sym typeface="Lato"/>
                      </a:endParaRPr>
                    </a:p>
                  </a:txBody>
                  <a:tcPr marL="91425" marR="91425" marT="91425" marB="91425"/>
                </a:tc>
                <a:extLst>
                  <a:ext uri="{0D108BD9-81ED-4DB2-BD59-A6C34878D82A}">
                    <a16:rowId xmlns:a16="http://schemas.microsoft.com/office/drawing/2014/main" val="10004"/>
                  </a:ext>
                </a:extLst>
              </a:tr>
            </a:tbl>
          </a:graphicData>
        </a:graphic>
      </p:graphicFrame>
      <p:pic>
        <p:nvPicPr>
          <p:cNvPr id="178" name="Google Shape;178;g2cd98662a4b_1_39"/>
          <p:cNvPicPr preferRelativeResize="0"/>
          <p:nvPr/>
        </p:nvPicPr>
        <p:blipFill rotWithShape="1">
          <a:blip r:embed="rId6">
            <a:alphaModFix/>
          </a:blip>
          <a:srcRect l="7328" r="8148"/>
          <a:stretch/>
        </p:blipFill>
        <p:spPr>
          <a:xfrm>
            <a:off x="6250025" y="1775900"/>
            <a:ext cx="2563500" cy="1707000"/>
          </a:xfrm>
          <a:prstGeom prst="roundRect">
            <a:avLst>
              <a:gd name="adj" fmla="val 16667"/>
            </a:avLst>
          </a:prstGeom>
          <a:noFill/>
          <a:ln w="19050" cap="flat" cmpd="sng">
            <a:solidFill>
              <a:srgbClr val="1A1A1A"/>
            </a:solidFill>
            <a:prstDash val="solid"/>
            <a:round/>
            <a:headEnd type="none" w="sm" len="sm"/>
            <a:tailEnd type="none" w="sm" len="sm"/>
          </a:ln>
        </p:spPr>
      </p:pic>
      <p:sp>
        <p:nvSpPr>
          <p:cNvPr id="179" name="Google Shape;179;g2cd98662a4b_1_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14</a:t>
            </a:fld>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
        <p:cNvGrpSpPr/>
        <p:nvPr/>
      </p:nvGrpSpPr>
      <p:grpSpPr>
        <a:xfrm>
          <a:off x="0" y="0"/>
          <a:ext cx="0" cy="0"/>
          <a:chOff x="0" y="0"/>
          <a:chExt cx="0" cy="0"/>
        </a:xfrm>
      </p:grpSpPr>
      <p:pic>
        <p:nvPicPr>
          <p:cNvPr id="184" name="Google Shape;184;g2cd98662a4b_1_50">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85" name="Google Shape;185;g2cd98662a4b_1_50"/>
          <p:cNvSpPr txBox="1"/>
          <p:nvPr/>
        </p:nvSpPr>
        <p:spPr>
          <a:xfrm>
            <a:off x="797200" y="455725"/>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Model Performance on Test Data</a:t>
            </a:r>
            <a:endParaRPr sz="3200" b="1">
              <a:solidFill>
                <a:srgbClr val="1A2835"/>
              </a:solidFill>
              <a:latin typeface="Franklin Gothic"/>
              <a:ea typeface="Franklin Gothic"/>
              <a:cs typeface="Franklin Gothic"/>
              <a:sym typeface="Franklin Gothic"/>
            </a:endParaRPr>
          </a:p>
        </p:txBody>
      </p:sp>
      <p:sp>
        <p:nvSpPr>
          <p:cNvPr id="186" name="Google Shape;186;g2cd98662a4b_1_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15</a:t>
            </a:fld>
            <a:endParaRPr>
              <a:solidFill>
                <a:schemeClr val="dk2"/>
              </a:solidFill>
            </a:endParaRPr>
          </a:p>
        </p:txBody>
      </p:sp>
      <p:pic>
        <p:nvPicPr>
          <p:cNvPr id="187" name="Google Shape;187;g2cd98662a4b_1_50"/>
          <p:cNvPicPr preferRelativeResize="0"/>
          <p:nvPr/>
        </p:nvPicPr>
        <p:blipFill>
          <a:blip r:embed="rId6">
            <a:alphaModFix/>
          </a:blip>
          <a:stretch>
            <a:fillRect/>
          </a:stretch>
        </p:blipFill>
        <p:spPr>
          <a:xfrm>
            <a:off x="922794" y="1204300"/>
            <a:ext cx="7172820" cy="320703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sp>
        <p:nvSpPr>
          <p:cNvPr id="192" name="Google Shape;192;g2cd98662a4b_1_77"/>
          <p:cNvSpPr txBox="1">
            <a:spLocks noGrp="1"/>
          </p:cNvSpPr>
          <p:nvPr>
            <p:ph type="sldNum" idx="12"/>
          </p:nvPr>
        </p:nvSpPr>
        <p:spPr>
          <a:xfrm>
            <a:off x="8513374" y="4565000"/>
            <a:ext cx="463800" cy="3936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200"/>
              <a:buNone/>
            </a:pPr>
            <a:fld id="{00000000-1234-1234-1234-123412341234}" type="slidenum">
              <a:rPr lang="en">
                <a:solidFill>
                  <a:schemeClr val="dk2"/>
                </a:solidFill>
                <a:latin typeface="Franklin Gothic"/>
                <a:ea typeface="Franklin Gothic"/>
                <a:cs typeface="Franklin Gothic"/>
                <a:sym typeface="Franklin Gothic"/>
              </a:rPr>
              <a:t>16</a:t>
            </a:fld>
            <a:endParaRPr>
              <a:solidFill>
                <a:schemeClr val="dk2"/>
              </a:solidFill>
              <a:latin typeface="Franklin Gothic"/>
              <a:ea typeface="Franklin Gothic"/>
              <a:cs typeface="Franklin Gothic"/>
              <a:sym typeface="Franklin Gothic"/>
            </a:endParaRPr>
          </a:p>
        </p:txBody>
      </p:sp>
      <p:pic>
        <p:nvPicPr>
          <p:cNvPr id="193" name="Google Shape;193;g2cd98662a4b_1_77">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94" name="Google Shape;194;g2cd98662a4b_1_77"/>
          <p:cNvSpPr txBox="1">
            <a:spLocks noGrp="1"/>
          </p:cNvSpPr>
          <p:nvPr>
            <p:ph type="title"/>
          </p:nvPr>
        </p:nvSpPr>
        <p:spPr>
          <a:xfrm>
            <a:off x="686375" y="2079824"/>
            <a:ext cx="7888500" cy="1354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90"/>
              <a:buNone/>
            </a:pPr>
            <a:r>
              <a:rPr lang="en">
                <a:solidFill>
                  <a:srgbClr val="1A2835"/>
                </a:solidFill>
              </a:rPr>
              <a:t>Solution</a:t>
            </a:r>
            <a:endParaRPr/>
          </a:p>
        </p:txBody>
      </p:sp>
      <p:sp>
        <p:nvSpPr>
          <p:cNvPr id="195" name="Google Shape;195;g2cd98662a4b_1_77"/>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pic>
        <p:nvPicPr>
          <p:cNvPr id="200" name="Google Shape;200;g2cd98662a4b_1_70">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201" name="Google Shape;201;g2cd98662a4b_1_70"/>
          <p:cNvSpPr txBox="1"/>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Model Input </a:t>
            </a:r>
            <a:endParaRPr sz="2800" b="1">
              <a:solidFill>
                <a:srgbClr val="1A2835"/>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chemeClr val="dk1"/>
              </a:buClr>
              <a:buSzPts val="4800"/>
              <a:buFont typeface="Franklin Gothic"/>
              <a:buNone/>
            </a:pPr>
            <a:r>
              <a:rPr lang="en" sz="2500" b="1">
                <a:solidFill>
                  <a:srgbClr val="1A2835"/>
                </a:solidFill>
                <a:latin typeface="Franklin Gothic"/>
                <a:ea typeface="Franklin Gothic"/>
                <a:cs typeface="Franklin Gothic"/>
                <a:sym typeface="Franklin Gothic"/>
              </a:rPr>
              <a:t>Literature Review Excel File</a:t>
            </a:r>
            <a:endParaRPr sz="2500" b="1">
              <a:solidFill>
                <a:srgbClr val="1A2835"/>
              </a:solidFill>
              <a:latin typeface="Franklin Gothic"/>
              <a:ea typeface="Franklin Gothic"/>
              <a:cs typeface="Franklin Gothic"/>
              <a:sym typeface="Franklin Gothic"/>
            </a:endParaRPr>
          </a:p>
        </p:txBody>
      </p:sp>
      <p:pic>
        <p:nvPicPr>
          <p:cNvPr id="202" name="Google Shape;202;g2cd98662a4b_1_70"/>
          <p:cNvPicPr preferRelativeResize="0"/>
          <p:nvPr/>
        </p:nvPicPr>
        <p:blipFill>
          <a:blip r:embed="rId6">
            <a:alphaModFix/>
          </a:blip>
          <a:stretch>
            <a:fillRect/>
          </a:stretch>
        </p:blipFill>
        <p:spPr>
          <a:xfrm>
            <a:off x="1677900" y="1345825"/>
            <a:ext cx="5788200" cy="3154526"/>
          </a:xfrm>
          <a:prstGeom prst="rect">
            <a:avLst/>
          </a:prstGeom>
          <a:noFill/>
          <a:ln w="9525" cap="flat" cmpd="sng">
            <a:solidFill>
              <a:srgbClr val="1A1A1A"/>
            </a:solidFill>
            <a:prstDash val="solid"/>
            <a:round/>
            <a:headEnd type="none" w="sm" len="sm"/>
            <a:tailEnd type="none" w="sm" len="sm"/>
          </a:ln>
        </p:spPr>
      </p:pic>
      <p:sp>
        <p:nvSpPr>
          <p:cNvPr id="203" name="Google Shape;203;g2cd98662a4b_1_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17</a:t>
            </a:fld>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pic>
        <p:nvPicPr>
          <p:cNvPr id="208" name="Google Shape;208;g2cd98662a4b_1_87">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209" name="Google Shape;209;g2cd98662a4b_1_87"/>
          <p:cNvSpPr txBox="1"/>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Model Output </a:t>
            </a:r>
            <a:endParaRPr sz="2800" b="1">
              <a:solidFill>
                <a:srgbClr val="1A2835"/>
              </a:solidFill>
              <a:latin typeface="Franklin Gothic"/>
              <a:ea typeface="Franklin Gothic"/>
              <a:cs typeface="Franklin Gothic"/>
              <a:sym typeface="Franklin Gothic"/>
            </a:endParaRPr>
          </a:p>
          <a:p>
            <a:pPr marL="0" marR="0" lvl="0" indent="0" algn="l" rtl="0">
              <a:lnSpc>
                <a:spcPct val="100000"/>
              </a:lnSpc>
              <a:spcBef>
                <a:spcPts val="0"/>
              </a:spcBef>
              <a:spcAft>
                <a:spcPts val="0"/>
              </a:spcAft>
              <a:buClr>
                <a:schemeClr val="dk1"/>
              </a:buClr>
              <a:buSzPts val="4800"/>
              <a:buFont typeface="Franklin Gothic"/>
              <a:buNone/>
            </a:pPr>
            <a:r>
              <a:rPr lang="en" sz="2500" b="1">
                <a:solidFill>
                  <a:srgbClr val="1A2835"/>
                </a:solidFill>
                <a:latin typeface="Franklin Gothic"/>
                <a:ea typeface="Franklin Gothic"/>
                <a:cs typeface="Franklin Gothic"/>
                <a:sym typeface="Franklin Gothic"/>
              </a:rPr>
              <a:t>Updated Literature Review Excel Sheet</a:t>
            </a:r>
            <a:endParaRPr sz="2500" b="1">
              <a:solidFill>
                <a:srgbClr val="1A2835"/>
              </a:solidFill>
              <a:latin typeface="Franklin Gothic"/>
              <a:ea typeface="Franklin Gothic"/>
              <a:cs typeface="Franklin Gothic"/>
              <a:sym typeface="Franklin Gothic"/>
            </a:endParaRPr>
          </a:p>
        </p:txBody>
      </p:sp>
      <p:pic>
        <p:nvPicPr>
          <p:cNvPr id="210" name="Google Shape;210;g2cd98662a4b_1_87"/>
          <p:cNvPicPr preferRelativeResize="0"/>
          <p:nvPr/>
        </p:nvPicPr>
        <p:blipFill>
          <a:blip r:embed="rId6">
            <a:alphaModFix/>
          </a:blip>
          <a:stretch>
            <a:fillRect/>
          </a:stretch>
        </p:blipFill>
        <p:spPr>
          <a:xfrm>
            <a:off x="449350" y="1303626"/>
            <a:ext cx="8247352" cy="3177325"/>
          </a:xfrm>
          <a:prstGeom prst="rect">
            <a:avLst/>
          </a:prstGeom>
          <a:noFill/>
          <a:ln w="9525" cap="flat" cmpd="sng">
            <a:solidFill>
              <a:srgbClr val="1A1A1A"/>
            </a:solidFill>
            <a:prstDash val="solid"/>
            <a:round/>
            <a:headEnd type="none" w="sm" len="sm"/>
            <a:tailEnd type="none" w="sm" len="sm"/>
          </a:ln>
        </p:spPr>
      </p:pic>
      <p:sp>
        <p:nvSpPr>
          <p:cNvPr id="211" name="Google Shape;211;g2cd98662a4b_1_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18</a:t>
            </a:fld>
            <a:endParaRPr>
              <a:solidFill>
                <a:schemeClr val="dk2"/>
              </a:solidFill>
            </a:endParaRPr>
          </a:p>
        </p:txBody>
      </p:sp>
      <p:sp>
        <p:nvSpPr>
          <p:cNvPr id="212" name="Google Shape;212;g2cd98662a4b_1_87"/>
          <p:cNvSpPr/>
          <p:nvPr/>
        </p:nvSpPr>
        <p:spPr>
          <a:xfrm>
            <a:off x="4793400" y="1303625"/>
            <a:ext cx="1567500" cy="3177300"/>
          </a:xfrm>
          <a:prstGeom prst="rect">
            <a:avLst/>
          </a:prstGeom>
          <a:noFill/>
          <a:ln w="28575" cap="flat" cmpd="sng">
            <a:solidFill>
              <a:srgbClr val="EB5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pic>
        <p:nvPicPr>
          <p:cNvPr id="217" name="Google Shape;217;g2cd98662a4b_1_94">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218" name="Google Shape;218;g2cd98662a4b_1_94"/>
          <p:cNvSpPr txBox="1"/>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Example FUS Classification</a:t>
            </a:r>
            <a:endParaRPr sz="2500" b="1">
              <a:solidFill>
                <a:srgbClr val="1A2835"/>
              </a:solidFill>
              <a:latin typeface="Franklin Gothic"/>
              <a:ea typeface="Franklin Gothic"/>
              <a:cs typeface="Franklin Gothic"/>
              <a:sym typeface="Franklin Gothic"/>
            </a:endParaRPr>
          </a:p>
        </p:txBody>
      </p:sp>
      <p:sp>
        <p:nvSpPr>
          <p:cNvPr id="219" name="Google Shape;219;g2cd98662a4b_1_94"/>
          <p:cNvSpPr txBox="1"/>
          <p:nvPr/>
        </p:nvSpPr>
        <p:spPr>
          <a:xfrm>
            <a:off x="686363" y="1093725"/>
            <a:ext cx="7981200" cy="3678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n" sz="1200" b="1">
                <a:solidFill>
                  <a:srgbClr val="E57200"/>
                </a:solidFill>
                <a:latin typeface="Franklin Gothic"/>
                <a:ea typeface="Franklin Gothic"/>
                <a:cs typeface="Franklin Gothic"/>
                <a:sym typeface="Franklin Gothic"/>
              </a:rPr>
              <a:t>Title:</a:t>
            </a:r>
            <a:r>
              <a:rPr lang="en" sz="1200">
                <a:solidFill>
                  <a:srgbClr val="1A2835"/>
                </a:solidFill>
                <a:latin typeface="Franklin Gothic"/>
                <a:ea typeface="Franklin Gothic"/>
                <a:cs typeface="Franklin Gothic"/>
                <a:sym typeface="Franklin Gothic"/>
              </a:rPr>
              <a:t> Applications of Focused Ultrasound in the Treatment of Genitourinary Cancers</a:t>
            </a:r>
            <a:endParaRPr sz="1200">
              <a:solidFill>
                <a:srgbClr val="1A2835"/>
              </a:solidFill>
              <a:latin typeface="Franklin Gothic"/>
              <a:ea typeface="Franklin Gothic"/>
              <a:cs typeface="Franklin Gothic"/>
              <a:sym typeface="Franklin Gothic"/>
            </a:endParaRPr>
          </a:p>
          <a:p>
            <a:pPr marL="457200" lvl="0" indent="0" algn="l" rtl="0">
              <a:lnSpc>
                <a:spcPct val="100000"/>
              </a:lnSpc>
              <a:spcBef>
                <a:spcPts val="0"/>
              </a:spcBef>
              <a:spcAft>
                <a:spcPts val="0"/>
              </a:spcAft>
              <a:buClr>
                <a:schemeClr val="dk1"/>
              </a:buClr>
              <a:buSzPts val="1100"/>
              <a:buFont typeface="Arial"/>
              <a:buNone/>
            </a:pPr>
            <a:endParaRPr sz="1200">
              <a:solidFill>
                <a:srgbClr val="1A2835"/>
              </a:solidFill>
              <a:latin typeface="Franklin Gothic"/>
              <a:ea typeface="Franklin Gothic"/>
              <a:cs typeface="Franklin Gothic"/>
              <a:sym typeface="Franklin Gothic"/>
            </a:endParaRPr>
          </a:p>
          <a:p>
            <a:pPr marL="0" lvl="0" indent="0" algn="l" rtl="0">
              <a:lnSpc>
                <a:spcPct val="100000"/>
              </a:lnSpc>
              <a:spcBef>
                <a:spcPts val="0"/>
              </a:spcBef>
              <a:spcAft>
                <a:spcPts val="0"/>
              </a:spcAft>
              <a:buClr>
                <a:schemeClr val="dk1"/>
              </a:buClr>
              <a:buSzPts val="1100"/>
              <a:buFont typeface="Arial"/>
              <a:buNone/>
            </a:pPr>
            <a:r>
              <a:rPr lang="en" sz="1200" b="1">
                <a:solidFill>
                  <a:srgbClr val="E57200"/>
                </a:solidFill>
                <a:latin typeface="Franklin Gothic"/>
                <a:ea typeface="Franklin Gothic"/>
                <a:cs typeface="Franklin Gothic"/>
                <a:sym typeface="Franklin Gothic"/>
              </a:rPr>
              <a:t>Abstract: </a:t>
            </a:r>
            <a:endParaRPr sz="1200" b="1">
              <a:solidFill>
                <a:srgbClr val="E57200"/>
              </a:solidFill>
              <a:latin typeface="Franklin Gothic"/>
              <a:ea typeface="Franklin Gothic"/>
              <a:cs typeface="Franklin Gothic"/>
              <a:sym typeface="Franklin Gothic"/>
            </a:endParaRPr>
          </a:p>
          <a:p>
            <a:pPr marL="0" lvl="0" indent="0" algn="l" rtl="0">
              <a:lnSpc>
                <a:spcPct val="100000"/>
              </a:lnSpc>
              <a:spcBef>
                <a:spcPts val="0"/>
              </a:spcBef>
              <a:spcAft>
                <a:spcPts val="0"/>
              </a:spcAft>
              <a:buClr>
                <a:schemeClr val="dk1"/>
              </a:buClr>
              <a:buSzPts val="1100"/>
              <a:buFont typeface="Arial"/>
              <a:buNone/>
            </a:pPr>
            <a:r>
              <a:rPr lang="en" sz="1200">
                <a:solidFill>
                  <a:srgbClr val="1A2835"/>
                </a:solidFill>
                <a:latin typeface="Franklin Gothic"/>
                <a:ea typeface="Franklin Gothic"/>
                <a:cs typeface="Franklin Gothic"/>
                <a:sym typeface="Franklin Gothic"/>
              </a:rPr>
              <a:t>Traditional cancer treatments have been associated with substantial morbidity for patients. Focused ultrasound offers a novel modality for the treatment of various forms of cancer which may offer effective oncological control and low morbidity. We performed a review of PubMed articles assessing the current applications of focused ultrasound in the treatment of genitourinary cancers, including prostate, kidney, bladder, penile, and testicular cancer. Current research indicates that high-intensity focused ultrasound (HIFU) focal therapy offers effective short-term oncologic control of localized prostate and kidney cancer with lower associated morbidity than radical surgery. In addition, studies in mice have demonstrated that focused ultrasound treatment increases the accuracy of chemotherapeutic drug delivery, the efficacy of drug uptake, and cytotoxic effects within targeted cancer cells. Ultrasound-based therapy shows promise for the treatment of genitourinary cancers. Further research should continue to investigate focused ultrasound as an alternative cancer treatment option or as a complement to increase the efficacy of conventional treatments such as chemotherapy and radiotherapy. Keywords: cancer; review; treatment; ultrasound.</a:t>
            </a:r>
            <a:endParaRPr sz="1200">
              <a:solidFill>
                <a:srgbClr val="1A2835"/>
              </a:solidFill>
              <a:latin typeface="Franklin Gothic"/>
              <a:ea typeface="Franklin Gothic"/>
              <a:cs typeface="Franklin Gothic"/>
              <a:sym typeface="Franklin Gothic"/>
            </a:endParaRPr>
          </a:p>
          <a:p>
            <a:pPr marL="457200" lvl="0" indent="0" algn="l" rtl="0">
              <a:lnSpc>
                <a:spcPct val="100000"/>
              </a:lnSpc>
              <a:spcBef>
                <a:spcPts val="0"/>
              </a:spcBef>
              <a:spcAft>
                <a:spcPts val="0"/>
              </a:spcAft>
              <a:buClr>
                <a:schemeClr val="dk1"/>
              </a:buClr>
              <a:buSzPts val="1100"/>
              <a:buFont typeface="Arial"/>
              <a:buNone/>
            </a:pPr>
            <a:endParaRPr sz="1200">
              <a:solidFill>
                <a:srgbClr val="1A2835"/>
              </a:solidFill>
              <a:latin typeface="Franklin Gothic"/>
              <a:ea typeface="Franklin Gothic"/>
              <a:cs typeface="Franklin Gothic"/>
              <a:sym typeface="Franklin Gothic"/>
            </a:endParaRPr>
          </a:p>
          <a:p>
            <a:pPr marL="0" lvl="0" indent="0" algn="l" rtl="0">
              <a:lnSpc>
                <a:spcPct val="100000"/>
              </a:lnSpc>
              <a:spcBef>
                <a:spcPts val="0"/>
              </a:spcBef>
              <a:spcAft>
                <a:spcPts val="0"/>
              </a:spcAft>
              <a:buClr>
                <a:schemeClr val="dk1"/>
              </a:buClr>
              <a:buSzPts val="1100"/>
              <a:buFont typeface="Arial"/>
              <a:buNone/>
            </a:pPr>
            <a:r>
              <a:rPr lang="en" sz="1200">
                <a:solidFill>
                  <a:srgbClr val="1A2835"/>
                </a:solidFill>
                <a:latin typeface="Franklin Gothic"/>
                <a:ea typeface="Franklin Gothic"/>
                <a:cs typeface="Franklin Gothic"/>
                <a:sym typeface="Franklin Gothic"/>
              </a:rPr>
              <a:t>Insert Abstract into ‘predict_abstract’ function:</a:t>
            </a:r>
            <a:endParaRPr sz="1200">
              <a:solidFill>
                <a:srgbClr val="1A2835"/>
              </a:solidFill>
              <a:latin typeface="Franklin Gothic"/>
              <a:ea typeface="Franklin Gothic"/>
              <a:cs typeface="Franklin Gothic"/>
              <a:sym typeface="Franklin Gothic"/>
            </a:endParaRPr>
          </a:p>
          <a:p>
            <a:pPr marL="457200" lvl="0" indent="0" algn="l" rtl="0">
              <a:lnSpc>
                <a:spcPct val="150000"/>
              </a:lnSpc>
              <a:spcBef>
                <a:spcPts val="0"/>
              </a:spcBef>
              <a:spcAft>
                <a:spcPts val="0"/>
              </a:spcAft>
              <a:buClr>
                <a:schemeClr val="dk1"/>
              </a:buClr>
              <a:buSzPts val="1100"/>
              <a:buFont typeface="Arial"/>
              <a:buNone/>
            </a:pPr>
            <a:endParaRPr>
              <a:solidFill>
                <a:srgbClr val="1A2835"/>
              </a:solidFill>
              <a:latin typeface="Franklin Gothic"/>
              <a:ea typeface="Franklin Gothic"/>
              <a:cs typeface="Franklin Gothic"/>
              <a:sym typeface="Franklin Gothic"/>
            </a:endParaRPr>
          </a:p>
          <a:p>
            <a:pPr marL="457200" lvl="0" indent="0" algn="l" rtl="0">
              <a:lnSpc>
                <a:spcPct val="150000"/>
              </a:lnSpc>
              <a:spcBef>
                <a:spcPts val="0"/>
              </a:spcBef>
              <a:spcAft>
                <a:spcPts val="0"/>
              </a:spcAft>
              <a:buNone/>
            </a:pPr>
            <a:endParaRPr>
              <a:solidFill>
                <a:srgbClr val="1A2835"/>
              </a:solidFill>
              <a:latin typeface="Franklin Gothic"/>
              <a:ea typeface="Franklin Gothic"/>
              <a:cs typeface="Franklin Gothic"/>
              <a:sym typeface="Franklin Gothic"/>
            </a:endParaRPr>
          </a:p>
        </p:txBody>
      </p:sp>
      <p:pic>
        <p:nvPicPr>
          <p:cNvPr id="220" name="Google Shape;220;g2cd98662a4b_1_94"/>
          <p:cNvPicPr preferRelativeResize="0"/>
          <p:nvPr/>
        </p:nvPicPr>
        <p:blipFill>
          <a:blip r:embed="rId6">
            <a:alphaModFix/>
          </a:blip>
          <a:stretch>
            <a:fillRect/>
          </a:stretch>
        </p:blipFill>
        <p:spPr>
          <a:xfrm>
            <a:off x="953850" y="4194450"/>
            <a:ext cx="7446275" cy="367700"/>
          </a:xfrm>
          <a:prstGeom prst="rect">
            <a:avLst/>
          </a:prstGeom>
          <a:noFill/>
          <a:ln w="19050" cap="flat" cmpd="sng">
            <a:solidFill>
              <a:srgbClr val="1A1A1A"/>
            </a:solidFill>
            <a:prstDash val="solid"/>
            <a:round/>
            <a:headEnd type="none" w="sm" len="sm"/>
            <a:tailEnd type="none" w="sm" len="sm"/>
          </a:ln>
        </p:spPr>
      </p:pic>
      <p:sp>
        <p:nvSpPr>
          <p:cNvPr id="221" name="Google Shape;221;g2cd98662a4b_1_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19</a:t>
            </a:fld>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pic>
        <p:nvPicPr>
          <p:cNvPr id="63" name="Google Shape;63;p2">
            <a:hlinkClick r:id="rId3" action="ppaction://hlinksldjump"/>
          </p:cNvPr>
          <p:cNvPicPr preferRelativeResize="0"/>
          <p:nvPr/>
        </p:nvPicPr>
        <p:blipFill rotWithShape="1">
          <a:blip r:embed="rId4">
            <a:alphaModFix/>
          </a:blip>
          <a:srcRect/>
          <a:stretch/>
        </p:blipFill>
        <p:spPr>
          <a:xfrm>
            <a:off x="291150" y="4697975"/>
            <a:ext cx="1682658" cy="127650"/>
          </a:xfrm>
          <a:prstGeom prst="rect">
            <a:avLst/>
          </a:prstGeom>
          <a:noFill/>
          <a:ln>
            <a:noFill/>
          </a:ln>
        </p:spPr>
      </p:pic>
      <p:sp>
        <p:nvSpPr>
          <p:cNvPr id="64" name="Google Shape;64;p2"/>
          <p:cNvSpPr txBox="1">
            <a:spLocks noGrp="1"/>
          </p:cNvSpPr>
          <p:nvPr>
            <p:ph type="title"/>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4800"/>
              <a:buNone/>
            </a:pPr>
            <a:r>
              <a:rPr lang="en" sz="3200">
                <a:solidFill>
                  <a:srgbClr val="1A2835"/>
                </a:solidFill>
              </a:rPr>
              <a:t>Table of Contents</a:t>
            </a:r>
            <a:endParaRPr/>
          </a:p>
        </p:txBody>
      </p:sp>
      <p:sp>
        <p:nvSpPr>
          <p:cNvPr id="65" name="Google Shape;65;p2"/>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txBox="1"/>
          <p:nvPr/>
        </p:nvSpPr>
        <p:spPr>
          <a:xfrm>
            <a:off x="686375" y="1418900"/>
            <a:ext cx="5212200" cy="2446200"/>
          </a:xfrm>
          <a:prstGeom prst="rect">
            <a:avLst/>
          </a:prstGeom>
          <a:noFill/>
          <a:ln>
            <a:noFill/>
          </a:ln>
        </p:spPr>
        <p:txBody>
          <a:bodyPr spcFirstLastPara="1" wrap="square" lIns="91425" tIns="91425" rIns="91425" bIns="91425" anchor="ctr" anchorCtr="0">
            <a:noAutofit/>
          </a:bodyPr>
          <a:lstStyle/>
          <a:p>
            <a:pPr marL="457200" marR="0" lvl="0" indent="-356870" algn="l" rtl="0">
              <a:lnSpc>
                <a:spcPct val="150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Project Purpose &amp; Background</a:t>
            </a:r>
            <a:endParaRPr sz="2000">
              <a:solidFill>
                <a:srgbClr val="1A2835"/>
              </a:solidFill>
              <a:latin typeface="Franklin Gothic"/>
              <a:ea typeface="Franklin Gothic"/>
              <a:cs typeface="Franklin Gothic"/>
              <a:sym typeface="Franklin Gothic"/>
            </a:endParaRPr>
          </a:p>
          <a:p>
            <a:pPr marL="457200" marR="0" lvl="0" indent="-356870" algn="l" rtl="0">
              <a:lnSpc>
                <a:spcPct val="150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Data Discussion</a:t>
            </a:r>
            <a:endParaRPr sz="2000">
              <a:solidFill>
                <a:srgbClr val="1A2835"/>
              </a:solidFill>
              <a:latin typeface="Franklin Gothic"/>
              <a:ea typeface="Franklin Gothic"/>
              <a:cs typeface="Franklin Gothic"/>
              <a:sym typeface="Franklin Gothic"/>
            </a:endParaRPr>
          </a:p>
          <a:p>
            <a:pPr marL="457200" lvl="0" indent="-356870" algn="l" rtl="0">
              <a:lnSpc>
                <a:spcPct val="150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Assumptions &amp; Limitations</a:t>
            </a:r>
            <a:endParaRPr sz="2000">
              <a:solidFill>
                <a:srgbClr val="1A2835"/>
              </a:solidFill>
              <a:latin typeface="Franklin Gothic"/>
              <a:ea typeface="Franklin Gothic"/>
              <a:cs typeface="Franklin Gothic"/>
              <a:sym typeface="Franklin Gothic"/>
            </a:endParaRPr>
          </a:p>
          <a:p>
            <a:pPr marL="457200" lvl="0" indent="-356870" algn="l" rtl="0">
              <a:lnSpc>
                <a:spcPct val="150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Modeling Methods</a:t>
            </a:r>
            <a:endParaRPr sz="2000">
              <a:solidFill>
                <a:srgbClr val="1A2835"/>
              </a:solidFill>
              <a:latin typeface="Franklin Gothic"/>
              <a:ea typeface="Franklin Gothic"/>
              <a:cs typeface="Franklin Gothic"/>
              <a:sym typeface="Franklin Gothic"/>
            </a:endParaRPr>
          </a:p>
          <a:p>
            <a:pPr marL="457200" lvl="0" indent="-356870" algn="l" rtl="0">
              <a:lnSpc>
                <a:spcPct val="150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Solution</a:t>
            </a:r>
            <a:endParaRPr sz="2000">
              <a:solidFill>
                <a:srgbClr val="1A2835"/>
              </a:solidFill>
              <a:latin typeface="Franklin Gothic"/>
              <a:ea typeface="Franklin Gothic"/>
              <a:cs typeface="Franklin Gothic"/>
              <a:sym typeface="Franklin Gothic"/>
            </a:endParaRPr>
          </a:p>
        </p:txBody>
      </p:sp>
      <p:sp>
        <p:nvSpPr>
          <p:cNvPr id="67" name="Google Shape;67;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2</a:t>
            </a:fld>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pic>
        <p:nvPicPr>
          <p:cNvPr id="226" name="Google Shape;226;g2cd98662a4b_1_104">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227" name="Google Shape;227;g2cd98662a4b_1_104"/>
          <p:cNvSpPr txBox="1"/>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Example Non-FUS Classification</a:t>
            </a:r>
            <a:endParaRPr sz="2500" b="1">
              <a:solidFill>
                <a:srgbClr val="1A2835"/>
              </a:solidFill>
              <a:latin typeface="Franklin Gothic"/>
              <a:ea typeface="Franklin Gothic"/>
              <a:cs typeface="Franklin Gothic"/>
              <a:sym typeface="Franklin Gothic"/>
            </a:endParaRPr>
          </a:p>
        </p:txBody>
      </p:sp>
      <p:sp>
        <p:nvSpPr>
          <p:cNvPr id="228" name="Google Shape;228;g2cd98662a4b_1_104"/>
          <p:cNvSpPr txBox="1"/>
          <p:nvPr/>
        </p:nvSpPr>
        <p:spPr>
          <a:xfrm>
            <a:off x="686363" y="1093725"/>
            <a:ext cx="7981200" cy="329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E57200"/>
                </a:solidFill>
                <a:latin typeface="Franklin Gothic"/>
                <a:ea typeface="Franklin Gothic"/>
                <a:cs typeface="Franklin Gothic"/>
                <a:sym typeface="Franklin Gothic"/>
              </a:rPr>
              <a:t>Title:</a:t>
            </a:r>
            <a:r>
              <a:rPr lang="en" sz="1300">
                <a:solidFill>
                  <a:srgbClr val="E57200"/>
                </a:solidFill>
                <a:latin typeface="Franklin Gothic"/>
                <a:ea typeface="Franklin Gothic"/>
                <a:cs typeface="Franklin Gothic"/>
                <a:sym typeface="Franklin Gothic"/>
              </a:rPr>
              <a:t> </a:t>
            </a:r>
            <a:r>
              <a:rPr lang="en" sz="1300">
                <a:solidFill>
                  <a:schemeClr val="dk1"/>
                </a:solidFill>
                <a:latin typeface="Franklin Gothic"/>
                <a:ea typeface="Franklin Gothic"/>
                <a:cs typeface="Franklin Gothic"/>
                <a:sym typeface="Franklin Gothic"/>
              </a:rPr>
              <a:t>Application of ultrasound technology in the diagnosis of digestive tract diseases</a:t>
            </a:r>
            <a:endParaRPr sz="13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endParaRPr sz="13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r>
              <a:rPr lang="en" sz="1300" b="1">
                <a:solidFill>
                  <a:srgbClr val="E57200"/>
                </a:solidFill>
                <a:latin typeface="Franklin Gothic"/>
                <a:ea typeface="Franklin Gothic"/>
                <a:cs typeface="Franklin Gothic"/>
                <a:sym typeface="Franklin Gothic"/>
              </a:rPr>
              <a:t>Abstract: </a:t>
            </a:r>
            <a:endParaRPr sz="1300" b="1">
              <a:solidFill>
                <a:srgbClr val="E57200"/>
              </a:solidFill>
              <a:latin typeface="Franklin Gothic"/>
              <a:ea typeface="Franklin Gothic"/>
              <a:cs typeface="Franklin Gothic"/>
              <a:sym typeface="Franklin Gothic"/>
            </a:endParaRPr>
          </a:p>
          <a:p>
            <a:pPr marL="0" lvl="0" indent="0" algn="l" rtl="0">
              <a:spcBef>
                <a:spcPts val="0"/>
              </a:spcBef>
              <a:spcAft>
                <a:spcPts val="0"/>
              </a:spcAft>
              <a:buNone/>
            </a:pPr>
            <a:r>
              <a:rPr lang="en" sz="1300">
                <a:solidFill>
                  <a:schemeClr val="dk1"/>
                </a:solidFill>
                <a:latin typeface="Franklin Gothic"/>
                <a:ea typeface="Franklin Gothic"/>
                <a:cs typeface="Franklin Gothic"/>
                <a:sym typeface="Franklin Gothic"/>
              </a:rPr>
              <a:t>Ultrasound is commonly used in clinical examination which is economic, non-invasive and convenient. Ultrasound can be used for the examination of solid organs and hollow organs. Due to the presence of air, routine ultrasound examination of the digestive tract is not very appropriate, Because of the development of endosonography and its related technology, diagnosis of gastrointestinal diseases have been improved which is valuable in clinic. This review focused on the application of ultrasound technology in the diagnosis of digestive tract diseases.</a:t>
            </a:r>
            <a:endParaRPr sz="13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endParaRPr sz="13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r>
              <a:rPr lang="en" sz="1300">
                <a:solidFill>
                  <a:schemeClr val="dk1"/>
                </a:solidFill>
                <a:latin typeface="Franklin Gothic"/>
                <a:ea typeface="Franklin Gothic"/>
                <a:cs typeface="Franklin Gothic"/>
                <a:sym typeface="Franklin Gothic"/>
              </a:rPr>
              <a:t>Insert Abstract into ‘predict_abstract’ function:</a:t>
            </a:r>
            <a:endParaRPr sz="13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endParaRPr sz="1200" b="1">
              <a:solidFill>
                <a:schemeClr val="dk1"/>
              </a:solidFill>
              <a:latin typeface="Franklin Gothic"/>
              <a:ea typeface="Franklin Gothic"/>
              <a:cs typeface="Franklin Gothic"/>
              <a:sym typeface="Franklin Gothic"/>
            </a:endParaRPr>
          </a:p>
          <a:p>
            <a:pPr marL="0" lvl="0" indent="0" algn="l" rtl="0">
              <a:lnSpc>
                <a:spcPct val="100000"/>
              </a:lnSpc>
              <a:spcBef>
                <a:spcPts val="0"/>
              </a:spcBef>
              <a:spcAft>
                <a:spcPts val="0"/>
              </a:spcAft>
              <a:buNone/>
            </a:pPr>
            <a:endParaRPr sz="1200" b="1">
              <a:solidFill>
                <a:srgbClr val="E57200"/>
              </a:solidFill>
              <a:latin typeface="Franklin Gothic"/>
              <a:ea typeface="Franklin Gothic"/>
              <a:cs typeface="Franklin Gothic"/>
              <a:sym typeface="Franklin Gothic"/>
            </a:endParaRPr>
          </a:p>
          <a:p>
            <a:pPr marL="457200" lvl="0" indent="0" algn="l" rtl="0">
              <a:lnSpc>
                <a:spcPct val="150000"/>
              </a:lnSpc>
              <a:spcBef>
                <a:spcPts val="0"/>
              </a:spcBef>
              <a:spcAft>
                <a:spcPts val="0"/>
              </a:spcAft>
              <a:buNone/>
            </a:pPr>
            <a:endParaRPr>
              <a:solidFill>
                <a:srgbClr val="1A2835"/>
              </a:solidFill>
              <a:latin typeface="Franklin Gothic"/>
              <a:ea typeface="Franklin Gothic"/>
              <a:cs typeface="Franklin Gothic"/>
              <a:sym typeface="Franklin Gothic"/>
            </a:endParaRPr>
          </a:p>
          <a:p>
            <a:pPr marL="457200" lvl="0" indent="0" algn="l" rtl="0">
              <a:lnSpc>
                <a:spcPct val="150000"/>
              </a:lnSpc>
              <a:spcBef>
                <a:spcPts val="0"/>
              </a:spcBef>
              <a:spcAft>
                <a:spcPts val="0"/>
              </a:spcAft>
              <a:buNone/>
            </a:pPr>
            <a:endParaRPr>
              <a:solidFill>
                <a:srgbClr val="1A2835"/>
              </a:solidFill>
              <a:latin typeface="Franklin Gothic"/>
              <a:ea typeface="Franklin Gothic"/>
              <a:cs typeface="Franklin Gothic"/>
              <a:sym typeface="Franklin Gothic"/>
            </a:endParaRPr>
          </a:p>
        </p:txBody>
      </p:sp>
      <p:pic>
        <p:nvPicPr>
          <p:cNvPr id="229" name="Google Shape;229;g2cd98662a4b_1_104"/>
          <p:cNvPicPr preferRelativeResize="0"/>
          <p:nvPr/>
        </p:nvPicPr>
        <p:blipFill>
          <a:blip r:embed="rId6">
            <a:alphaModFix/>
          </a:blip>
          <a:stretch>
            <a:fillRect/>
          </a:stretch>
        </p:blipFill>
        <p:spPr>
          <a:xfrm>
            <a:off x="840438" y="3281010"/>
            <a:ext cx="7463124" cy="402700"/>
          </a:xfrm>
          <a:prstGeom prst="rect">
            <a:avLst/>
          </a:prstGeom>
          <a:noFill/>
          <a:ln w="19050" cap="flat" cmpd="sng">
            <a:solidFill>
              <a:srgbClr val="1A1A1A"/>
            </a:solidFill>
            <a:prstDash val="solid"/>
            <a:round/>
            <a:headEnd type="none" w="sm" len="sm"/>
            <a:tailEnd type="none" w="sm" len="sm"/>
          </a:ln>
        </p:spPr>
      </p:pic>
      <p:sp>
        <p:nvSpPr>
          <p:cNvPr id="230" name="Google Shape;230;g2cd98662a4b_1_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20</a:t>
            </a:fld>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pic>
        <p:nvPicPr>
          <p:cNvPr id="235" name="Google Shape;235;g2cd98662a4b_1_114">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236" name="Google Shape;236;g2cd98662a4b_1_114"/>
          <p:cNvSpPr txBox="1"/>
          <p:nvPr/>
        </p:nvSpPr>
        <p:spPr>
          <a:xfrm>
            <a:off x="685350" y="385551"/>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dirty="0">
                <a:solidFill>
                  <a:srgbClr val="1A2835"/>
                </a:solidFill>
                <a:latin typeface="Franklin Gothic"/>
                <a:ea typeface="Franklin Gothic"/>
                <a:cs typeface="Franklin Gothic"/>
                <a:sym typeface="Franklin Gothic"/>
              </a:rPr>
              <a:t>Conclusion</a:t>
            </a:r>
            <a:endParaRPr sz="2500" b="1" dirty="0">
              <a:solidFill>
                <a:srgbClr val="1A2835"/>
              </a:solidFill>
              <a:latin typeface="Franklin Gothic"/>
              <a:ea typeface="Franklin Gothic"/>
              <a:cs typeface="Franklin Gothic"/>
              <a:sym typeface="Franklin Gothic"/>
            </a:endParaRPr>
          </a:p>
        </p:txBody>
      </p:sp>
      <p:pic>
        <p:nvPicPr>
          <p:cNvPr id="237" name="Google Shape;237;g2cd98662a4b_1_114"/>
          <p:cNvPicPr preferRelativeResize="0"/>
          <p:nvPr/>
        </p:nvPicPr>
        <p:blipFill rotWithShape="1">
          <a:blip r:embed="rId6">
            <a:alphaModFix/>
          </a:blip>
          <a:srcRect l="3910" t="2756" b="3152"/>
          <a:stretch/>
        </p:blipFill>
        <p:spPr>
          <a:xfrm>
            <a:off x="779183" y="1112772"/>
            <a:ext cx="5155126" cy="3312353"/>
          </a:xfrm>
          <a:prstGeom prst="rect">
            <a:avLst/>
          </a:prstGeom>
          <a:noFill/>
          <a:ln w="19050" cap="flat" cmpd="sng">
            <a:solidFill>
              <a:srgbClr val="1A1A1A"/>
            </a:solidFill>
            <a:prstDash val="solid"/>
            <a:round/>
            <a:headEnd type="none" w="sm" len="sm"/>
            <a:tailEnd type="none" w="sm" len="sm"/>
          </a:ln>
        </p:spPr>
      </p:pic>
      <p:sp>
        <p:nvSpPr>
          <p:cNvPr id="238" name="Google Shape;238;g2cd98662a4b_1_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21</a:t>
            </a:fld>
            <a:endParaRPr>
              <a:solidFill>
                <a:schemeClr val="dk2"/>
              </a:solidFill>
            </a:endParaRPr>
          </a:p>
        </p:txBody>
      </p:sp>
      <p:sp>
        <p:nvSpPr>
          <p:cNvPr id="2" name="Google Shape;157;g2cd98662a4b_1_141">
            <a:extLst>
              <a:ext uri="{FF2B5EF4-FFF2-40B4-BE49-F238E27FC236}">
                <a16:creationId xmlns:a16="http://schemas.microsoft.com/office/drawing/2014/main" id="{638CFCB3-DC2E-1E98-047F-E3DE9A9B954E}"/>
              </a:ext>
            </a:extLst>
          </p:cNvPr>
          <p:cNvSpPr txBox="1"/>
          <p:nvPr/>
        </p:nvSpPr>
        <p:spPr>
          <a:xfrm>
            <a:off x="5934309" y="1069913"/>
            <a:ext cx="3086849" cy="3355212"/>
          </a:xfrm>
          <a:prstGeom prst="rect">
            <a:avLst/>
          </a:prstGeom>
          <a:noFill/>
          <a:ln>
            <a:noFill/>
          </a:ln>
        </p:spPr>
        <p:txBody>
          <a:bodyPr spcFirstLastPara="1" wrap="square" lIns="91425" tIns="91425" rIns="91425" bIns="91425" anchor="ctr" anchorCtr="0">
            <a:noAutofit/>
          </a:bodyPr>
          <a:lstStyle/>
          <a:p>
            <a:pPr marL="139700" lvl="0" algn="l" rtl="0">
              <a:lnSpc>
                <a:spcPct val="150000"/>
              </a:lnSpc>
              <a:spcBef>
                <a:spcPts val="0"/>
              </a:spcBef>
              <a:spcAft>
                <a:spcPts val="0"/>
              </a:spcAft>
              <a:buClr>
                <a:srgbClr val="E57200"/>
              </a:buClr>
              <a:buSzPts val="1400"/>
            </a:pPr>
            <a:r>
              <a:rPr lang="en" sz="1600" u="sng" dirty="0">
                <a:solidFill>
                  <a:srgbClr val="1A2835"/>
                </a:solidFill>
                <a:latin typeface="Franklin Gothic"/>
                <a:ea typeface="Franklin Gothic"/>
                <a:cs typeface="Franklin Gothic"/>
                <a:sym typeface="Franklin Gothic"/>
              </a:rPr>
              <a:t>Future Work</a:t>
            </a:r>
          </a:p>
          <a:p>
            <a:pPr marL="457200" lvl="0" indent="-317500" algn="l" rtl="0">
              <a:lnSpc>
                <a:spcPct val="150000"/>
              </a:lnSpc>
              <a:spcBef>
                <a:spcPts val="0"/>
              </a:spcBef>
              <a:spcAft>
                <a:spcPts val="0"/>
              </a:spcAft>
              <a:buClr>
                <a:srgbClr val="E57200"/>
              </a:buClr>
              <a:buSzPts val="1400"/>
              <a:buFont typeface="Franklin Gothic"/>
              <a:buChar char="●"/>
            </a:pPr>
            <a:r>
              <a:rPr lang="en-US" dirty="0">
                <a:solidFill>
                  <a:srgbClr val="1A2835"/>
                </a:solidFill>
                <a:latin typeface="Franklin Gothic"/>
                <a:ea typeface="Franklin Gothic"/>
                <a:cs typeface="Franklin Gothic"/>
                <a:sym typeface="Franklin Gothic"/>
              </a:rPr>
              <a:t>Multi-class classification of FUS manuscript indications</a:t>
            </a:r>
          </a:p>
          <a:p>
            <a:pPr marL="457200" lvl="0" indent="-317500" algn="l" rtl="0">
              <a:lnSpc>
                <a:spcPct val="150000"/>
              </a:lnSpc>
              <a:spcBef>
                <a:spcPts val="0"/>
              </a:spcBef>
              <a:spcAft>
                <a:spcPts val="0"/>
              </a:spcAft>
              <a:buClr>
                <a:srgbClr val="E57200"/>
              </a:buClr>
              <a:buSzPts val="1400"/>
              <a:buFont typeface="Franklin Gothic"/>
              <a:buChar char="●"/>
            </a:pPr>
            <a:r>
              <a:rPr lang="en-US" dirty="0">
                <a:solidFill>
                  <a:srgbClr val="1A2835"/>
                </a:solidFill>
                <a:latin typeface="Franklin Gothic"/>
                <a:ea typeface="Franklin Gothic"/>
                <a:cs typeface="Franklin Gothic"/>
                <a:sym typeface="Franklin Gothic"/>
              </a:rPr>
              <a:t>Explore </a:t>
            </a:r>
            <a:r>
              <a:rPr lang="en-US" dirty="0">
                <a:solidFill>
                  <a:srgbClr val="1A2835"/>
                </a:solidFill>
                <a:latin typeface="Franklin Gothic"/>
                <a:ea typeface="Franklin Gothic"/>
                <a:cs typeface="Franklin Gothic"/>
                <a:sym typeface="Wingdings" pitchFamily="2" charset="2"/>
              </a:rPr>
              <a:t></a:t>
            </a:r>
            <a:r>
              <a:rPr lang="en-US" dirty="0">
                <a:solidFill>
                  <a:srgbClr val="1A2835"/>
                </a:solidFill>
                <a:latin typeface="Franklin Gothic"/>
                <a:ea typeface="Franklin Gothic"/>
                <a:cs typeface="Franklin Gothic"/>
                <a:sym typeface="Franklin Gothic"/>
              </a:rPr>
              <a:t> other transformer architectures for text classification </a:t>
            </a:r>
          </a:p>
          <a:p>
            <a:pPr marL="457200" lvl="0" indent="-317500" algn="l" rtl="0">
              <a:lnSpc>
                <a:spcPct val="150000"/>
              </a:lnSpc>
              <a:spcBef>
                <a:spcPts val="0"/>
              </a:spcBef>
              <a:spcAft>
                <a:spcPts val="0"/>
              </a:spcAft>
              <a:buClr>
                <a:srgbClr val="E57200"/>
              </a:buClr>
              <a:buSzPts val="1400"/>
              <a:buFont typeface="Franklin Gothic"/>
              <a:buChar char="●"/>
            </a:pPr>
            <a:r>
              <a:rPr lang="en-US" dirty="0">
                <a:solidFill>
                  <a:srgbClr val="1A2835"/>
                </a:solidFill>
                <a:latin typeface="Franklin Gothic"/>
                <a:ea typeface="Franklin Gothic"/>
                <a:cs typeface="Franklin Gothic"/>
                <a:sym typeface="Franklin Gothic"/>
              </a:rPr>
              <a:t>Develop feedback loop into modeling pipeline to address concept drift</a:t>
            </a:r>
          </a:p>
        </p:txBody>
      </p:sp>
      <p:sp>
        <p:nvSpPr>
          <p:cNvPr id="3" name="TextBox 2">
            <a:extLst>
              <a:ext uri="{FF2B5EF4-FFF2-40B4-BE49-F238E27FC236}">
                <a16:creationId xmlns:a16="http://schemas.microsoft.com/office/drawing/2014/main" id="{DB297CE8-47D8-5489-0009-ECC336995ED4}"/>
              </a:ext>
            </a:extLst>
          </p:cNvPr>
          <p:cNvSpPr txBox="1"/>
          <p:nvPr/>
        </p:nvSpPr>
        <p:spPr>
          <a:xfrm>
            <a:off x="1554844" y="2943771"/>
            <a:ext cx="987528" cy="323165"/>
          </a:xfrm>
          <a:prstGeom prst="rect">
            <a:avLst/>
          </a:prstGeom>
          <a:noFill/>
        </p:spPr>
        <p:txBody>
          <a:bodyPr wrap="square" rtlCol="0">
            <a:spAutoFit/>
          </a:bodyPr>
          <a:lstStyle/>
          <a:p>
            <a:pPr marL="139700" lvl="0" algn="l" rtl="0">
              <a:spcBef>
                <a:spcPts val="0"/>
              </a:spcBef>
              <a:spcAft>
                <a:spcPts val="0"/>
              </a:spcAft>
              <a:buClr>
                <a:srgbClr val="E57200"/>
              </a:buClr>
              <a:buSzPts val="1400"/>
            </a:pPr>
            <a:r>
              <a:rPr lang="en-US" sz="750" b="1" i="1" dirty="0">
                <a:solidFill>
                  <a:schemeClr val="accent4"/>
                </a:solidFill>
                <a:latin typeface="Franklin Gothic"/>
                <a:ea typeface="Franklin Gothic"/>
                <a:cs typeface="Franklin Gothic"/>
                <a:sym typeface="Franklin Gothic"/>
              </a:rPr>
              <a:t>FUSF PubMed web scrapper</a:t>
            </a:r>
          </a:p>
        </p:txBody>
      </p:sp>
      <p:sp>
        <p:nvSpPr>
          <p:cNvPr id="4" name="TextBox 3">
            <a:extLst>
              <a:ext uri="{FF2B5EF4-FFF2-40B4-BE49-F238E27FC236}">
                <a16:creationId xmlns:a16="http://schemas.microsoft.com/office/drawing/2014/main" id="{859252F4-2A1D-FD87-4951-791EEA9F08CE}"/>
              </a:ext>
            </a:extLst>
          </p:cNvPr>
          <p:cNvSpPr txBox="1"/>
          <p:nvPr/>
        </p:nvSpPr>
        <p:spPr>
          <a:xfrm>
            <a:off x="3584467" y="2972205"/>
            <a:ext cx="987533" cy="215444"/>
          </a:xfrm>
          <a:prstGeom prst="rect">
            <a:avLst/>
          </a:prstGeom>
          <a:noFill/>
        </p:spPr>
        <p:txBody>
          <a:bodyPr wrap="square" rtlCol="0">
            <a:spAutoFit/>
          </a:bodyPr>
          <a:lstStyle/>
          <a:p>
            <a:pPr marL="139700" lvl="0" algn="l" rtl="0">
              <a:spcBef>
                <a:spcPts val="0"/>
              </a:spcBef>
              <a:spcAft>
                <a:spcPts val="0"/>
              </a:spcAft>
              <a:buClr>
                <a:srgbClr val="E57200"/>
              </a:buClr>
              <a:buSzPts val="1400"/>
            </a:pPr>
            <a:r>
              <a:rPr lang="en-US" sz="800" b="1" i="1" dirty="0">
                <a:solidFill>
                  <a:schemeClr val="accent4"/>
                </a:solidFill>
                <a:latin typeface="Franklin Gothic"/>
                <a:ea typeface="Franklin Gothic"/>
                <a:cs typeface="Franklin Gothic"/>
                <a:sym typeface="Franklin Gothic"/>
              </a:rPr>
              <a:t>Python script</a:t>
            </a:r>
          </a:p>
        </p:txBody>
      </p:sp>
      <p:cxnSp>
        <p:nvCxnSpPr>
          <p:cNvPr id="6" name="Straight Connector 5">
            <a:extLst>
              <a:ext uri="{FF2B5EF4-FFF2-40B4-BE49-F238E27FC236}">
                <a16:creationId xmlns:a16="http://schemas.microsoft.com/office/drawing/2014/main" id="{F86F940B-E664-677D-03FB-4B2078A1C649}"/>
              </a:ext>
            </a:extLst>
          </p:cNvPr>
          <p:cNvCxnSpPr/>
          <p:nvPr/>
        </p:nvCxnSpPr>
        <p:spPr>
          <a:xfrm>
            <a:off x="2810933" y="3026066"/>
            <a:ext cx="0" cy="107722"/>
          </a:xfrm>
          <a:prstGeom prst="line">
            <a:avLst/>
          </a:prstGeom>
          <a:ln>
            <a:solidFill>
              <a:schemeClr val="accent4"/>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843B9D65-3D8C-C347-719E-7B95CA6B6911}"/>
              </a:ext>
            </a:extLst>
          </p:cNvPr>
          <p:cNvCxnSpPr/>
          <p:nvPr/>
        </p:nvCxnSpPr>
        <p:spPr>
          <a:xfrm>
            <a:off x="2810933" y="3133788"/>
            <a:ext cx="263431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FBB7DC-4269-7D2D-CB9B-1A867D73BF68}"/>
              </a:ext>
            </a:extLst>
          </p:cNvPr>
          <p:cNvCxnSpPr/>
          <p:nvPr/>
        </p:nvCxnSpPr>
        <p:spPr>
          <a:xfrm flipV="1">
            <a:off x="5445252" y="3026066"/>
            <a:ext cx="0" cy="1077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49FBD5-C2D7-AEB3-F0A1-68D6E35ED981}"/>
              </a:ext>
            </a:extLst>
          </p:cNvPr>
          <p:cNvSpPr txBox="1"/>
          <p:nvPr/>
        </p:nvSpPr>
        <p:spPr>
          <a:xfrm>
            <a:off x="3319608" y="1949659"/>
            <a:ext cx="729461" cy="215444"/>
          </a:xfrm>
          <a:prstGeom prst="rect">
            <a:avLst/>
          </a:prstGeom>
          <a:noFill/>
        </p:spPr>
        <p:txBody>
          <a:bodyPr wrap="square" rtlCol="0">
            <a:spAutoFit/>
          </a:bodyPr>
          <a:lstStyle/>
          <a:p>
            <a:pPr marL="139700" lvl="0" algn="l" rtl="0">
              <a:spcBef>
                <a:spcPts val="0"/>
              </a:spcBef>
              <a:spcAft>
                <a:spcPts val="0"/>
              </a:spcAft>
              <a:buClr>
                <a:srgbClr val="E57200"/>
              </a:buClr>
              <a:buSzPts val="1400"/>
            </a:pPr>
            <a:r>
              <a:rPr lang="en-US" sz="800" b="1" i="1" dirty="0" err="1">
                <a:solidFill>
                  <a:schemeClr val="accent1"/>
                </a:solidFill>
                <a:latin typeface="Franklin Gothic"/>
                <a:ea typeface="Franklin Gothic"/>
                <a:cs typeface="Franklin Gothic"/>
                <a:sym typeface="Franklin Gothic"/>
              </a:rPr>
              <a:t>FusBERT</a:t>
            </a:r>
            <a:endParaRPr lang="en-US" sz="800" b="1" i="1" dirty="0">
              <a:solidFill>
                <a:schemeClr val="accent1"/>
              </a:solidFill>
              <a:latin typeface="Franklin Gothic"/>
              <a:ea typeface="Franklin Gothic"/>
              <a:cs typeface="Franklin Gothic"/>
              <a:sym typeface="Franklin Gothic"/>
            </a:endParaRPr>
          </a:p>
        </p:txBody>
      </p:sp>
      <p:sp>
        <p:nvSpPr>
          <p:cNvPr id="13" name="TextBox 12">
            <a:extLst>
              <a:ext uri="{FF2B5EF4-FFF2-40B4-BE49-F238E27FC236}">
                <a16:creationId xmlns:a16="http://schemas.microsoft.com/office/drawing/2014/main" id="{F431F405-9629-DA2A-9602-9CD17E2B0825}"/>
              </a:ext>
            </a:extLst>
          </p:cNvPr>
          <p:cNvSpPr txBox="1"/>
          <p:nvPr/>
        </p:nvSpPr>
        <p:spPr>
          <a:xfrm>
            <a:off x="1603100" y="1947480"/>
            <a:ext cx="987533" cy="215444"/>
          </a:xfrm>
          <a:prstGeom prst="rect">
            <a:avLst/>
          </a:prstGeom>
          <a:noFill/>
        </p:spPr>
        <p:txBody>
          <a:bodyPr wrap="square" rtlCol="0">
            <a:spAutoFit/>
          </a:bodyPr>
          <a:lstStyle/>
          <a:p>
            <a:pPr marL="139700" lvl="0" algn="l" rtl="0">
              <a:spcBef>
                <a:spcPts val="0"/>
              </a:spcBef>
              <a:spcAft>
                <a:spcPts val="0"/>
              </a:spcAft>
              <a:buClr>
                <a:srgbClr val="E57200"/>
              </a:buClr>
              <a:buSzPts val="1400"/>
            </a:pPr>
            <a:r>
              <a:rPr lang="en-US" sz="800" b="1" i="1" dirty="0">
                <a:solidFill>
                  <a:schemeClr val="accent1"/>
                </a:solidFill>
                <a:latin typeface="Franklin Gothic"/>
                <a:ea typeface="Franklin Gothic"/>
                <a:cs typeface="Franklin Gothic"/>
                <a:sym typeface="Franklin Gothic"/>
              </a:rPr>
              <a:t>Model input</a:t>
            </a:r>
          </a:p>
        </p:txBody>
      </p:sp>
      <p:sp>
        <p:nvSpPr>
          <p:cNvPr id="14" name="TextBox 13">
            <a:extLst>
              <a:ext uri="{FF2B5EF4-FFF2-40B4-BE49-F238E27FC236}">
                <a16:creationId xmlns:a16="http://schemas.microsoft.com/office/drawing/2014/main" id="{DBFA59A1-1F46-8AE0-A1DD-59D0C4B32699}"/>
              </a:ext>
            </a:extLst>
          </p:cNvPr>
          <p:cNvSpPr txBox="1"/>
          <p:nvPr/>
        </p:nvSpPr>
        <p:spPr>
          <a:xfrm>
            <a:off x="4869885" y="1947480"/>
            <a:ext cx="987533" cy="215444"/>
          </a:xfrm>
          <a:prstGeom prst="rect">
            <a:avLst/>
          </a:prstGeom>
          <a:noFill/>
        </p:spPr>
        <p:txBody>
          <a:bodyPr wrap="square" rtlCol="0">
            <a:spAutoFit/>
          </a:bodyPr>
          <a:lstStyle/>
          <a:p>
            <a:pPr marL="139700" lvl="0" algn="l" rtl="0">
              <a:spcBef>
                <a:spcPts val="0"/>
              </a:spcBef>
              <a:spcAft>
                <a:spcPts val="0"/>
              </a:spcAft>
              <a:buClr>
                <a:srgbClr val="E57200"/>
              </a:buClr>
              <a:buSzPts val="1400"/>
            </a:pPr>
            <a:r>
              <a:rPr lang="en-US" sz="800" b="1" i="1" dirty="0">
                <a:solidFill>
                  <a:schemeClr val="accent1"/>
                </a:solidFill>
                <a:latin typeface="Franklin Gothic"/>
                <a:ea typeface="Franklin Gothic"/>
                <a:cs typeface="Franklin Gothic"/>
                <a:sym typeface="Franklin Gothic"/>
              </a:rPr>
              <a:t>Model output</a:t>
            </a:r>
          </a:p>
        </p:txBody>
      </p:sp>
      <p:cxnSp>
        <p:nvCxnSpPr>
          <p:cNvPr id="16" name="Straight Arrow Connector 15">
            <a:extLst>
              <a:ext uri="{FF2B5EF4-FFF2-40B4-BE49-F238E27FC236}">
                <a16:creationId xmlns:a16="http://schemas.microsoft.com/office/drawing/2014/main" id="{EA3D6DD1-2949-455E-1E83-6F25C5AD7CDB}"/>
              </a:ext>
            </a:extLst>
          </p:cNvPr>
          <p:cNvCxnSpPr>
            <a:cxnSpLocks/>
          </p:cNvCxnSpPr>
          <p:nvPr/>
        </p:nvCxnSpPr>
        <p:spPr>
          <a:xfrm>
            <a:off x="2404205" y="2052519"/>
            <a:ext cx="11124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4372162-4290-BAFB-A0BE-B803575FC680}"/>
              </a:ext>
            </a:extLst>
          </p:cNvPr>
          <p:cNvCxnSpPr>
            <a:cxnSpLocks/>
          </p:cNvCxnSpPr>
          <p:nvPr/>
        </p:nvCxnSpPr>
        <p:spPr>
          <a:xfrm>
            <a:off x="3932903" y="2052519"/>
            <a:ext cx="1082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ight Arrow 18">
            <a:extLst>
              <a:ext uri="{FF2B5EF4-FFF2-40B4-BE49-F238E27FC236}">
                <a16:creationId xmlns:a16="http://schemas.microsoft.com/office/drawing/2014/main" id="{E391E61C-52E1-8DE3-934E-2021F05730BF}"/>
              </a:ext>
            </a:extLst>
          </p:cNvPr>
          <p:cNvSpPr/>
          <p:nvPr/>
        </p:nvSpPr>
        <p:spPr>
          <a:xfrm rot="5400000">
            <a:off x="3622537" y="2162191"/>
            <a:ext cx="215443" cy="112736"/>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
        <p:cNvGrpSpPr/>
        <p:nvPr/>
      </p:nvGrpSpPr>
      <p:grpSpPr>
        <a:xfrm>
          <a:off x="0" y="0"/>
          <a:ext cx="0" cy="0"/>
          <a:chOff x="0" y="0"/>
          <a:chExt cx="0" cy="0"/>
        </a:xfrm>
      </p:grpSpPr>
      <p:pic>
        <p:nvPicPr>
          <p:cNvPr id="243" name="Google Shape;243;p7">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244" name="Google Shape;244;p7"/>
          <p:cNvSpPr txBox="1"/>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i="0" u="none" strike="noStrike" cap="none">
                <a:solidFill>
                  <a:srgbClr val="1A2835"/>
                </a:solidFill>
                <a:latin typeface="Franklin Gothic"/>
                <a:ea typeface="Franklin Gothic"/>
                <a:cs typeface="Franklin Gothic"/>
                <a:sym typeface="Franklin Gothic"/>
              </a:rPr>
              <a:t>Acknowledgements </a:t>
            </a:r>
            <a:endParaRPr sz="4800" b="1" i="0" u="none" strike="noStrike" cap="none">
              <a:solidFill>
                <a:schemeClr val="dk1"/>
              </a:solidFill>
              <a:latin typeface="Franklin Gothic"/>
              <a:ea typeface="Franklin Gothic"/>
              <a:cs typeface="Franklin Gothic"/>
              <a:sym typeface="Franklin Gothic"/>
            </a:endParaRPr>
          </a:p>
        </p:txBody>
      </p:sp>
      <p:pic>
        <p:nvPicPr>
          <p:cNvPr id="245" name="Google Shape;245;p7"/>
          <p:cNvPicPr preferRelativeResize="0"/>
          <p:nvPr/>
        </p:nvPicPr>
        <p:blipFill>
          <a:blip r:embed="rId6">
            <a:alphaModFix/>
          </a:blip>
          <a:stretch>
            <a:fillRect/>
          </a:stretch>
        </p:blipFill>
        <p:spPr>
          <a:xfrm>
            <a:off x="1538825" y="1663975"/>
            <a:ext cx="1196975" cy="1765325"/>
          </a:xfrm>
          <a:prstGeom prst="rect">
            <a:avLst/>
          </a:prstGeom>
          <a:noFill/>
          <a:ln>
            <a:noFill/>
          </a:ln>
        </p:spPr>
      </p:pic>
      <p:pic>
        <p:nvPicPr>
          <p:cNvPr id="246" name="Google Shape;246;p7"/>
          <p:cNvPicPr preferRelativeResize="0"/>
          <p:nvPr/>
        </p:nvPicPr>
        <p:blipFill rotWithShape="1">
          <a:blip r:embed="rId7">
            <a:alphaModFix/>
          </a:blip>
          <a:srcRect l="9377" r="11483"/>
          <a:stretch/>
        </p:blipFill>
        <p:spPr>
          <a:xfrm>
            <a:off x="5526800" y="1664038"/>
            <a:ext cx="1397000" cy="1765200"/>
          </a:xfrm>
          <a:prstGeom prst="rect">
            <a:avLst/>
          </a:prstGeom>
          <a:noFill/>
          <a:ln>
            <a:noFill/>
          </a:ln>
        </p:spPr>
      </p:pic>
      <p:sp>
        <p:nvSpPr>
          <p:cNvPr id="247" name="Google Shape;24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22</a:t>
            </a:fld>
            <a:endParaRPr>
              <a:solidFill>
                <a:schemeClr val="dk2"/>
              </a:solidFill>
            </a:endParaRPr>
          </a:p>
        </p:txBody>
      </p:sp>
      <p:sp>
        <p:nvSpPr>
          <p:cNvPr id="248" name="Google Shape;248;p7"/>
          <p:cNvSpPr txBox="1"/>
          <p:nvPr/>
        </p:nvSpPr>
        <p:spPr>
          <a:xfrm>
            <a:off x="1535550" y="3368975"/>
            <a:ext cx="11970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Franklin Gothic"/>
                <a:ea typeface="Franklin Gothic"/>
                <a:cs typeface="Franklin Gothic"/>
                <a:sym typeface="Franklin Gothic"/>
              </a:rPr>
              <a:t>Rick Hamilton</a:t>
            </a:r>
            <a:endParaRPr sz="9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r>
              <a:rPr lang="en" sz="900">
                <a:solidFill>
                  <a:schemeClr val="dk1"/>
                </a:solidFill>
                <a:latin typeface="Franklin Gothic"/>
                <a:ea typeface="Franklin Gothic"/>
                <a:cs typeface="Franklin Gothic"/>
                <a:sym typeface="Franklin Gothic"/>
              </a:rPr>
              <a:t>Managing Director, Chief Technology Officer</a:t>
            </a:r>
            <a:endParaRPr sz="9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endParaRPr sz="900">
              <a:solidFill>
                <a:schemeClr val="dk1"/>
              </a:solidFill>
              <a:latin typeface="Franklin Gothic"/>
              <a:ea typeface="Franklin Gothic"/>
              <a:cs typeface="Franklin Gothic"/>
              <a:sym typeface="Franklin Gothic"/>
            </a:endParaRPr>
          </a:p>
        </p:txBody>
      </p:sp>
      <p:sp>
        <p:nvSpPr>
          <p:cNvPr id="249" name="Google Shape;249;p7"/>
          <p:cNvSpPr txBox="1"/>
          <p:nvPr/>
        </p:nvSpPr>
        <p:spPr>
          <a:xfrm>
            <a:off x="2350625" y="1220375"/>
            <a:ext cx="1235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Franklin Gothic"/>
                <a:ea typeface="Franklin Gothic"/>
                <a:cs typeface="Franklin Gothic"/>
                <a:sym typeface="Franklin Gothic"/>
              </a:rPr>
              <a:t>Sponsors</a:t>
            </a:r>
            <a:endParaRPr sz="1800">
              <a:solidFill>
                <a:schemeClr val="dk1"/>
              </a:solidFill>
              <a:latin typeface="Franklin Gothic"/>
              <a:ea typeface="Franklin Gothic"/>
              <a:cs typeface="Franklin Gothic"/>
              <a:sym typeface="Franklin Gothic"/>
            </a:endParaRPr>
          </a:p>
        </p:txBody>
      </p:sp>
      <p:sp>
        <p:nvSpPr>
          <p:cNvPr id="250" name="Google Shape;250;p7"/>
          <p:cNvSpPr txBox="1"/>
          <p:nvPr/>
        </p:nvSpPr>
        <p:spPr>
          <a:xfrm>
            <a:off x="5455200" y="1250225"/>
            <a:ext cx="1682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latin typeface="Franklin Gothic"/>
                <a:ea typeface="Franklin Gothic"/>
                <a:cs typeface="Franklin Gothic"/>
                <a:sym typeface="Franklin Gothic"/>
              </a:rPr>
              <a:t>Faculty Mentor</a:t>
            </a:r>
            <a:endParaRPr sz="1800">
              <a:solidFill>
                <a:schemeClr val="dk1"/>
              </a:solidFill>
              <a:latin typeface="Franklin Gothic"/>
              <a:ea typeface="Franklin Gothic"/>
              <a:cs typeface="Franklin Gothic"/>
              <a:sym typeface="Franklin Gothic"/>
            </a:endParaRPr>
          </a:p>
        </p:txBody>
      </p:sp>
      <p:sp>
        <p:nvSpPr>
          <p:cNvPr id="251" name="Google Shape;251;p7"/>
          <p:cNvSpPr txBox="1"/>
          <p:nvPr/>
        </p:nvSpPr>
        <p:spPr>
          <a:xfrm>
            <a:off x="2905425" y="3368975"/>
            <a:ext cx="11970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Franklin Gothic"/>
                <a:ea typeface="Franklin Gothic"/>
                <a:cs typeface="Franklin Gothic"/>
                <a:sym typeface="Franklin Gothic"/>
              </a:rPr>
              <a:t>Rithika Anand</a:t>
            </a:r>
            <a:endParaRPr sz="9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r>
              <a:rPr lang="en" sz="900">
                <a:solidFill>
                  <a:schemeClr val="dk1"/>
                </a:solidFill>
                <a:latin typeface="Franklin Gothic"/>
                <a:ea typeface="Franklin Gothic"/>
                <a:cs typeface="Franklin Gothic"/>
                <a:sym typeface="Franklin Gothic"/>
              </a:rPr>
              <a:t>Biomedical Engineering Intern</a:t>
            </a:r>
            <a:endParaRPr sz="9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endParaRPr sz="9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endParaRPr sz="900">
              <a:solidFill>
                <a:schemeClr val="dk1"/>
              </a:solidFill>
              <a:latin typeface="Franklin Gothic"/>
              <a:ea typeface="Franklin Gothic"/>
              <a:cs typeface="Franklin Gothic"/>
              <a:sym typeface="Franklin Gothic"/>
            </a:endParaRPr>
          </a:p>
        </p:txBody>
      </p:sp>
      <p:sp>
        <p:nvSpPr>
          <p:cNvPr id="252" name="Google Shape;252;p7"/>
          <p:cNvSpPr txBox="1"/>
          <p:nvPr/>
        </p:nvSpPr>
        <p:spPr>
          <a:xfrm>
            <a:off x="5526800" y="3340100"/>
            <a:ext cx="1197000" cy="68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Franklin Gothic"/>
                <a:ea typeface="Franklin Gothic"/>
                <a:cs typeface="Franklin Gothic"/>
                <a:sym typeface="Franklin Gothic"/>
              </a:rPr>
              <a:t>Heman Shakeri</a:t>
            </a:r>
            <a:endParaRPr sz="9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r>
              <a:rPr lang="en" sz="900">
                <a:solidFill>
                  <a:schemeClr val="dk1"/>
                </a:solidFill>
                <a:latin typeface="Franklin Gothic"/>
                <a:ea typeface="Franklin Gothic"/>
                <a:cs typeface="Franklin Gothic"/>
                <a:sym typeface="Franklin Gothic"/>
              </a:rPr>
              <a:t>Assistant Professor of Data Science</a:t>
            </a:r>
            <a:endParaRPr sz="90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endParaRPr sz="900">
              <a:solidFill>
                <a:schemeClr val="dk1"/>
              </a:solidFill>
              <a:latin typeface="Franklin Gothic"/>
              <a:ea typeface="Franklin Gothic"/>
              <a:cs typeface="Franklin Gothic"/>
              <a:sym typeface="Franklin Gothic"/>
            </a:endParaRPr>
          </a:p>
        </p:txBody>
      </p:sp>
      <p:pic>
        <p:nvPicPr>
          <p:cNvPr id="253" name="Google Shape;253;p7"/>
          <p:cNvPicPr preferRelativeResize="0"/>
          <p:nvPr/>
        </p:nvPicPr>
        <p:blipFill rotWithShape="1">
          <a:blip r:embed="rId8">
            <a:alphaModFix/>
          </a:blip>
          <a:srcRect t="4825" r="27065"/>
          <a:stretch/>
        </p:blipFill>
        <p:spPr>
          <a:xfrm>
            <a:off x="2971100" y="1663975"/>
            <a:ext cx="1334176" cy="17409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65"/>
        <p:cNvGrpSpPr/>
        <p:nvPr/>
      </p:nvGrpSpPr>
      <p:grpSpPr>
        <a:xfrm>
          <a:off x="0" y="0"/>
          <a:ext cx="0" cy="0"/>
          <a:chOff x="0" y="0"/>
          <a:chExt cx="0" cy="0"/>
        </a:xfrm>
      </p:grpSpPr>
      <p:pic>
        <p:nvPicPr>
          <p:cNvPr id="266" name="Google Shape;266;p8">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267" name="Google Shape;267;p8"/>
          <p:cNvSpPr txBox="1"/>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dirty="0">
                <a:solidFill>
                  <a:srgbClr val="1A2835"/>
                </a:solidFill>
                <a:latin typeface="Franklin Gothic"/>
                <a:ea typeface="Franklin Gothic"/>
                <a:cs typeface="Franklin Gothic"/>
                <a:sym typeface="Franklin Gothic"/>
              </a:rPr>
              <a:t>MSDS </a:t>
            </a:r>
            <a:r>
              <a:rPr lang="en" sz="3200" b="1" i="0" u="none" strike="noStrike" cap="none" dirty="0">
                <a:solidFill>
                  <a:srgbClr val="1A2835"/>
                </a:solidFill>
                <a:latin typeface="Franklin Gothic"/>
                <a:ea typeface="Franklin Gothic"/>
                <a:cs typeface="Franklin Gothic"/>
                <a:sym typeface="Franklin Gothic"/>
              </a:rPr>
              <a:t>Capstone Team </a:t>
            </a:r>
            <a:endParaRPr sz="4800" b="1" i="0" u="none" strike="noStrike" cap="none" dirty="0">
              <a:solidFill>
                <a:schemeClr val="dk1"/>
              </a:solidFill>
              <a:latin typeface="Franklin Gothic"/>
              <a:ea typeface="Franklin Gothic"/>
              <a:cs typeface="Franklin Gothic"/>
              <a:sym typeface="Franklin Gothic"/>
            </a:endParaRPr>
          </a:p>
        </p:txBody>
      </p:sp>
      <p:sp>
        <p:nvSpPr>
          <p:cNvPr id="268" name="Google Shape;26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23</a:t>
            </a:fld>
            <a:endParaRPr>
              <a:solidFill>
                <a:schemeClr val="dk2"/>
              </a:solidFill>
            </a:endParaRPr>
          </a:p>
        </p:txBody>
      </p:sp>
      <p:pic>
        <p:nvPicPr>
          <p:cNvPr id="269" name="Google Shape;269;p8"/>
          <p:cNvPicPr preferRelativeResize="0"/>
          <p:nvPr/>
        </p:nvPicPr>
        <p:blipFill rotWithShape="1">
          <a:blip r:embed="rId6">
            <a:alphaModFix/>
          </a:blip>
          <a:srcRect l="24625" r="25556"/>
          <a:stretch/>
        </p:blipFill>
        <p:spPr>
          <a:xfrm>
            <a:off x="805800" y="1385100"/>
            <a:ext cx="1447900" cy="1937075"/>
          </a:xfrm>
          <a:prstGeom prst="rect">
            <a:avLst/>
          </a:prstGeom>
          <a:noFill/>
          <a:ln>
            <a:noFill/>
          </a:ln>
        </p:spPr>
      </p:pic>
      <p:sp>
        <p:nvSpPr>
          <p:cNvPr id="270" name="Google Shape;270;p8"/>
          <p:cNvSpPr txBox="1"/>
          <p:nvPr/>
        </p:nvSpPr>
        <p:spPr>
          <a:xfrm>
            <a:off x="708142" y="3290794"/>
            <a:ext cx="1197000" cy="2228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latin typeface="Franklin Gothic"/>
                <a:ea typeface="Franklin Gothic"/>
                <a:cs typeface="Franklin Gothic"/>
                <a:sym typeface="Franklin Gothic"/>
              </a:rPr>
              <a:t>Reanna </a:t>
            </a:r>
            <a:r>
              <a:rPr lang="en" sz="900" dirty="0" err="1">
                <a:solidFill>
                  <a:schemeClr val="dk1"/>
                </a:solidFill>
                <a:latin typeface="Franklin Gothic"/>
                <a:ea typeface="Franklin Gothic"/>
                <a:cs typeface="Franklin Gothic"/>
                <a:sym typeface="Franklin Gothic"/>
              </a:rPr>
              <a:t>Panagides</a:t>
            </a:r>
            <a:endParaRPr sz="900" dirty="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endParaRPr sz="900" dirty="0">
              <a:solidFill>
                <a:schemeClr val="dk1"/>
              </a:solidFill>
              <a:latin typeface="Franklin Gothic"/>
              <a:ea typeface="Franklin Gothic"/>
              <a:cs typeface="Franklin Gothic"/>
              <a:sym typeface="Franklin Gothic"/>
            </a:endParaRPr>
          </a:p>
        </p:txBody>
      </p:sp>
      <p:pic>
        <p:nvPicPr>
          <p:cNvPr id="271" name="Google Shape;271;p8"/>
          <p:cNvPicPr preferRelativeResize="0"/>
          <p:nvPr/>
        </p:nvPicPr>
        <p:blipFill>
          <a:blip r:embed="rId7">
            <a:alphaModFix/>
          </a:blip>
          <a:stretch>
            <a:fillRect/>
          </a:stretch>
        </p:blipFill>
        <p:spPr>
          <a:xfrm>
            <a:off x="2719100" y="1385100"/>
            <a:ext cx="1633176" cy="1937075"/>
          </a:xfrm>
          <a:prstGeom prst="rect">
            <a:avLst/>
          </a:prstGeom>
          <a:noFill/>
          <a:ln>
            <a:noFill/>
          </a:ln>
        </p:spPr>
      </p:pic>
      <p:sp>
        <p:nvSpPr>
          <p:cNvPr id="272" name="Google Shape;272;p8"/>
          <p:cNvSpPr txBox="1"/>
          <p:nvPr/>
        </p:nvSpPr>
        <p:spPr>
          <a:xfrm>
            <a:off x="2630445" y="3266793"/>
            <a:ext cx="1197000" cy="2907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latin typeface="Franklin Gothic"/>
                <a:ea typeface="Franklin Gothic"/>
                <a:cs typeface="Franklin Gothic"/>
                <a:sym typeface="Franklin Gothic"/>
              </a:rPr>
              <a:t>Skye Jung</a:t>
            </a:r>
            <a:endParaRPr sz="900" dirty="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endParaRPr sz="900" dirty="0">
              <a:solidFill>
                <a:schemeClr val="dk1"/>
              </a:solidFill>
              <a:latin typeface="Franklin Gothic"/>
              <a:ea typeface="Franklin Gothic"/>
              <a:cs typeface="Franklin Gothic"/>
              <a:sym typeface="Franklin Gothic"/>
            </a:endParaRPr>
          </a:p>
        </p:txBody>
      </p:sp>
      <p:pic>
        <p:nvPicPr>
          <p:cNvPr id="273" name="Google Shape;273;p8"/>
          <p:cNvPicPr preferRelativeResize="0"/>
          <p:nvPr/>
        </p:nvPicPr>
        <p:blipFill>
          <a:blip r:embed="rId8">
            <a:alphaModFix/>
          </a:blip>
          <a:stretch>
            <a:fillRect/>
          </a:stretch>
        </p:blipFill>
        <p:spPr>
          <a:xfrm>
            <a:off x="4772829" y="1385109"/>
            <a:ext cx="1951575" cy="1880800"/>
          </a:xfrm>
          <a:prstGeom prst="rect">
            <a:avLst/>
          </a:prstGeom>
          <a:noFill/>
          <a:ln>
            <a:noFill/>
          </a:ln>
        </p:spPr>
      </p:pic>
      <p:sp>
        <p:nvSpPr>
          <p:cNvPr id="274" name="Google Shape;274;p8"/>
          <p:cNvSpPr txBox="1"/>
          <p:nvPr/>
        </p:nvSpPr>
        <p:spPr>
          <a:xfrm>
            <a:off x="4682202" y="3249461"/>
            <a:ext cx="1197000" cy="3253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latin typeface="Franklin Gothic"/>
                <a:ea typeface="Franklin Gothic"/>
                <a:cs typeface="Franklin Gothic"/>
                <a:sym typeface="Franklin Gothic"/>
              </a:rPr>
              <a:t>Abhishek Singh</a:t>
            </a:r>
            <a:endParaRPr sz="900" dirty="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endParaRPr sz="900" dirty="0">
              <a:solidFill>
                <a:schemeClr val="dk1"/>
              </a:solidFill>
              <a:latin typeface="Franklin Gothic"/>
              <a:ea typeface="Franklin Gothic"/>
              <a:cs typeface="Franklin Gothic"/>
              <a:sym typeface="Franklin Gothic"/>
            </a:endParaRPr>
          </a:p>
        </p:txBody>
      </p:sp>
      <p:pic>
        <p:nvPicPr>
          <p:cNvPr id="275" name="Google Shape;275;p8"/>
          <p:cNvPicPr preferRelativeResize="0"/>
          <p:nvPr/>
        </p:nvPicPr>
        <p:blipFill rotWithShape="1">
          <a:blip r:embed="rId9">
            <a:alphaModFix/>
          </a:blip>
          <a:srcRect t="8932" b="12015"/>
          <a:stretch/>
        </p:blipFill>
        <p:spPr>
          <a:xfrm>
            <a:off x="7144938" y="1385100"/>
            <a:ext cx="1633175" cy="1937075"/>
          </a:xfrm>
          <a:prstGeom prst="rect">
            <a:avLst/>
          </a:prstGeom>
          <a:noFill/>
          <a:ln>
            <a:noFill/>
          </a:ln>
        </p:spPr>
      </p:pic>
      <p:sp>
        <p:nvSpPr>
          <p:cNvPr id="276" name="Google Shape;276;p8"/>
          <p:cNvSpPr txBox="1"/>
          <p:nvPr/>
        </p:nvSpPr>
        <p:spPr>
          <a:xfrm>
            <a:off x="7047255" y="3265909"/>
            <a:ext cx="1633200" cy="32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dirty="0">
                <a:solidFill>
                  <a:schemeClr val="dk1"/>
                </a:solidFill>
                <a:latin typeface="Franklin Gothic"/>
                <a:ea typeface="Franklin Gothic"/>
                <a:cs typeface="Franklin Gothic"/>
                <a:sym typeface="Franklin Gothic"/>
              </a:rPr>
              <a:t>Rose Eluvathingal Muttikkal</a:t>
            </a:r>
            <a:endParaRPr sz="900" dirty="0">
              <a:solidFill>
                <a:schemeClr val="dk1"/>
              </a:solidFill>
              <a:latin typeface="Franklin Gothic"/>
              <a:ea typeface="Franklin Gothic"/>
              <a:cs typeface="Franklin Gothic"/>
              <a:sym typeface="Franklin Gothic"/>
            </a:endParaRPr>
          </a:p>
          <a:p>
            <a:pPr marL="0" lvl="0" indent="0" algn="l" rtl="0">
              <a:spcBef>
                <a:spcPts val="0"/>
              </a:spcBef>
              <a:spcAft>
                <a:spcPts val="0"/>
              </a:spcAft>
              <a:buNone/>
            </a:pPr>
            <a:endParaRPr sz="900" dirty="0">
              <a:solidFill>
                <a:schemeClr val="dk1"/>
              </a:solidFill>
              <a:latin typeface="Franklin Gothic"/>
              <a:ea typeface="Franklin Gothic"/>
              <a:cs typeface="Franklin Gothic"/>
              <a:sym typeface="Frankli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g2d053d27d30_0_55"/>
          <p:cNvSpPr txBox="1">
            <a:spLocks noGrp="1"/>
          </p:cNvSpPr>
          <p:nvPr>
            <p:ph type="sldNum" idx="12"/>
          </p:nvPr>
        </p:nvSpPr>
        <p:spPr>
          <a:xfrm>
            <a:off x="8513374" y="4565000"/>
            <a:ext cx="463800" cy="3936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200"/>
              <a:buNone/>
            </a:pPr>
            <a:fld id="{00000000-1234-1234-1234-123412341234}" type="slidenum">
              <a:rPr lang="en">
                <a:solidFill>
                  <a:schemeClr val="dk2"/>
                </a:solidFill>
                <a:latin typeface="Franklin Gothic"/>
                <a:ea typeface="Franklin Gothic"/>
                <a:cs typeface="Franklin Gothic"/>
                <a:sym typeface="Franklin Gothic"/>
              </a:rPr>
              <a:t>24</a:t>
            </a:fld>
            <a:endParaRPr>
              <a:solidFill>
                <a:schemeClr val="dk2"/>
              </a:solidFill>
              <a:latin typeface="Franklin Gothic"/>
              <a:ea typeface="Franklin Gothic"/>
              <a:cs typeface="Franklin Gothic"/>
              <a:sym typeface="Franklin Gothic"/>
            </a:endParaRPr>
          </a:p>
        </p:txBody>
      </p:sp>
      <p:pic>
        <p:nvPicPr>
          <p:cNvPr id="259" name="Google Shape;259;g2d053d27d30_0_55">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260" name="Google Shape;260;g2d053d27d30_0_55"/>
          <p:cNvSpPr txBox="1">
            <a:spLocks noGrp="1"/>
          </p:cNvSpPr>
          <p:nvPr>
            <p:ph type="title"/>
          </p:nvPr>
        </p:nvSpPr>
        <p:spPr>
          <a:xfrm>
            <a:off x="686375" y="2079824"/>
            <a:ext cx="7888500" cy="1354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90"/>
              <a:buNone/>
            </a:pPr>
            <a:r>
              <a:rPr lang="en" dirty="0">
                <a:solidFill>
                  <a:srgbClr val="1A2835"/>
                </a:solidFill>
              </a:rPr>
              <a:t>Thank you!</a:t>
            </a:r>
            <a:br>
              <a:rPr lang="en" dirty="0">
                <a:solidFill>
                  <a:srgbClr val="1A2835"/>
                </a:solidFill>
              </a:rPr>
            </a:br>
            <a:r>
              <a:rPr lang="en" sz="2000" dirty="0">
                <a:solidFill>
                  <a:srgbClr val="1A2835"/>
                </a:solidFill>
              </a:rPr>
              <a:t>Questions?</a:t>
            </a:r>
            <a:endParaRPr sz="2000" dirty="0"/>
          </a:p>
        </p:txBody>
      </p:sp>
      <p:sp>
        <p:nvSpPr>
          <p:cNvPr id="261" name="Google Shape;261;g2d053d27d30_0_55"/>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pic>
        <p:nvPicPr>
          <p:cNvPr id="137" name="Google Shape;137;g2d053d27d30_0_6">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38" name="Google Shape;138;g2d053d27d30_0_6"/>
          <p:cNvSpPr txBox="1"/>
          <p:nvPr/>
        </p:nvSpPr>
        <p:spPr>
          <a:xfrm>
            <a:off x="4680502" y="347563"/>
            <a:ext cx="4234583" cy="7120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4800"/>
              <a:buFont typeface="Franklin Gothic"/>
              <a:buNone/>
            </a:pPr>
            <a:r>
              <a:rPr lang="en" sz="2500" b="1" dirty="0">
                <a:solidFill>
                  <a:srgbClr val="1A2835"/>
                </a:solidFill>
                <a:latin typeface="Franklin Gothic"/>
                <a:ea typeface="Franklin Gothic"/>
                <a:cs typeface="Franklin Gothic"/>
                <a:sym typeface="Franklin Gothic"/>
              </a:rPr>
              <a:t>Why did we use BERT models?</a:t>
            </a:r>
            <a:endParaRPr sz="2500" b="1" dirty="0">
              <a:solidFill>
                <a:srgbClr val="1A2835"/>
              </a:solidFill>
              <a:latin typeface="Franklin Gothic"/>
              <a:ea typeface="Franklin Gothic"/>
              <a:cs typeface="Franklin Gothic"/>
              <a:sym typeface="Franklin Gothic"/>
            </a:endParaRPr>
          </a:p>
        </p:txBody>
      </p:sp>
      <p:sp>
        <p:nvSpPr>
          <p:cNvPr id="139" name="Google Shape;139;g2d053d27d30_0_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25</a:t>
            </a:fld>
            <a:endParaRPr>
              <a:solidFill>
                <a:schemeClr val="dk2"/>
              </a:solidFill>
            </a:endParaRPr>
          </a:p>
        </p:txBody>
      </p:sp>
      <p:sp>
        <p:nvSpPr>
          <p:cNvPr id="140" name="Google Shape;140;g2d053d27d30_0_6"/>
          <p:cNvSpPr/>
          <p:nvPr/>
        </p:nvSpPr>
        <p:spPr>
          <a:xfrm>
            <a:off x="423700" y="1016876"/>
            <a:ext cx="4039800" cy="3092100"/>
          </a:xfrm>
          <a:prstGeom prst="roundRect">
            <a:avLst>
              <a:gd name="adj" fmla="val 16667"/>
            </a:avLst>
          </a:prstGeom>
          <a:solidFill>
            <a:srgbClr val="F9CB9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lnSpc>
                <a:spcPct val="150000"/>
              </a:lnSpc>
              <a:spcBef>
                <a:spcPts val="0"/>
              </a:spcBef>
              <a:spcAft>
                <a:spcPts val="0"/>
              </a:spcAft>
              <a:buClr>
                <a:srgbClr val="E57200"/>
              </a:buClr>
              <a:buSzPts val="1200"/>
              <a:buFont typeface="Franklin Gothic"/>
              <a:buChar char="●"/>
            </a:pPr>
            <a:r>
              <a:rPr lang="en-US" sz="1200" b="1" dirty="0">
                <a:solidFill>
                  <a:schemeClr val="dk1"/>
                </a:solidFill>
                <a:latin typeface="Franklin Gothic"/>
                <a:ea typeface="Franklin Gothic"/>
                <a:cs typeface="Franklin Gothic"/>
                <a:sym typeface="Franklin Gothic"/>
              </a:rPr>
              <a:t>Pre-trained</a:t>
            </a:r>
            <a:r>
              <a:rPr lang="en-US" sz="1200" dirty="0">
                <a:solidFill>
                  <a:schemeClr val="dk1"/>
                </a:solidFill>
                <a:latin typeface="Franklin Gothic"/>
                <a:ea typeface="Franklin Gothic"/>
                <a:cs typeface="Franklin Gothic"/>
                <a:sym typeface="Franklin Gothic"/>
              </a:rPr>
              <a:t> on large amounts of text data using unsupervised methods, Masked Language Model (MLM) and Next Sentence Prediction</a:t>
            </a:r>
            <a:endParaRPr sz="1200" dirty="0">
              <a:solidFill>
                <a:schemeClr val="dk1"/>
              </a:solidFill>
              <a:latin typeface="Franklin Gothic"/>
              <a:ea typeface="Franklin Gothic"/>
              <a:cs typeface="Franklin Gothic"/>
              <a:sym typeface="Franklin Gothic"/>
            </a:endParaRPr>
          </a:p>
          <a:p>
            <a:pPr marL="457200" lvl="0" indent="-304800" algn="l" rtl="0">
              <a:lnSpc>
                <a:spcPct val="150000"/>
              </a:lnSpc>
              <a:spcBef>
                <a:spcPts val="0"/>
              </a:spcBef>
              <a:spcAft>
                <a:spcPts val="0"/>
              </a:spcAft>
              <a:buClr>
                <a:srgbClr val="E57200"/>
              </a:buClr>
              <a:buSzPts val="1200"/>
              <a:buFont typeface="Franklin Gothic"/>
              <a:buChar char="●"/>
            </a:pPr>
            <a:r>
              <a:rPr lang="en-US" sz="1200" dirty="0">
                <a:solidFill>
                  <a:schemeClr val="dk1"/>
                </a:solidFill>
                <a:latin typeface="Franklin Gothic"/>
                <a:ea typeface="Franklin Gothic"/>
                <a:cs typeface="Franklin Gothic"/>
                <a:sym typeface="Franklin Gothic"/>
              </a:rPr>
              <a:t>Uses a multi-layer bidirectional </a:t>
            </a:r>
            <a:r>
              <a:rPr lang="en-US" sz="1200" b="1" dirty="0">
                <a:solidFill>
                  <a:schemeClr val="dk1"/>
                </a:solidFill>
                <a:latin typeface="Franklin Gothic"/>
                <a:ea typeface="Franklin Gothic"/>
                <a:cs typeface="Franklin Gothic"/>
                <a:sym typeface="Franklin Gothic"/>
              </a:rPr>
              <a:t>encoder</a:t>
            </a:r>
          </a:p>
          <a:p>
            <a:pPr marL="457200" lvl="0" indent="-304800" algn="l" rtl="0">
              <a:lnSpc>
                <a:spcPct val="150000"/>
              </a:lnSpc>
              <a:spcBef>
                <a:spcPts val="0"/>
              </a:spcBef>
              <a:spcAft>
                <a:spcPts val="0"/>
              </a:spcAft>
              <a:buClr>
                <a:srgbClr val="E57200"/>
              </a:buClr>
              <a:buSzPts val="1200"/>
              <a:buFont typeface="Franklin Gothic"/>
              <a:buChar char="●"/>
            </a:pPr>
            <a:r>
              <a:rPr lang="en-US" sz="1200" dirty="0">
                <a:solidFill>
                  <a:schemeClr val="dk1"/>
                </a:solidFill>
                <a:latin typeface="Franklin Gothic"/>
                <a:ea typeface="Franklin Gothic"/>
                <a:cs typeface="Franklin Gothic"/>
                <a:sym typeface="Franklin Gothic"/>
              </a:rPr>
              <a:t>Context information to the </a:t>
            </a:r>
            <a:r>
              <a:rPr lang="en-US" sz="1200" b="1" dirty="0">
                <a:solidFill>
                  <a:schemeClr val="dk1"/>
                </a:solidFill>
                <a:latin typeface="Franklin Gothic"/>
                <a:ea typeface="Franklin Gothic"/>
                <a:cs typeface="Franklin Gothic"/>
                <a:sym typeface="Franklin Gothic"/>
              </a:rPr>
              <a:t>left and right</a:t>
            </a:r>
            <a:r>
              <a:rPr lang="en-US" sz="1200" dirty="0">
                <a:solidFill>
                  <a:schemeClr val="dk1"/>
                </a:solidFill>
                <a:latin typeface="Franklin Gothic"/>
                <a:ea typeface="Franklin Gothic"/>
                <a:cs typeface="Franklin Gothic"/>
                <a:sym typeface="Franklin Gothic"/>
              </a:rPr>
              <a:t> of a word </a:t>
            </a:r>
            <a:r>
              <a:rPr lang="en-US" sz="1200" dirty="0">
                <a:solidFill>
                  <a:schemeClr val="dk1"/>
                </a:solidFill>
                <a:latin typeface="Franklin Gothic"/>
                <a:ea typeface="Franklin Gothic"/>
                <a:cs typeface="Franklin Gothic"/>
                <a:sym typeface="Wingdings" pitchFamily="2" charset="2"/>
              </a:rPr>
              <a:t> </a:t>
            </a:r>
            <a:r>
              <a:rPr lang="en-US" sz="1200" dirty="0">
                <a:solidFill>
                  <a:schemeClr val="dk1"/>
                </a:solidFill>
                <a:latin typeface="Franklin Gothic"/>
                <a:ea typeface="Franklin Gothic"/>
                <a:cs typeface="Franklin Gothic"/>
                <a:sym typeface="Franklin Gothic"/>
              </a:rPr>
              <a:t>more nuanced semantic relationships</a:t>
            </a:r>
          </a:p>
          <a:p>
            <a:pPr marL="457200" lvl="0" indent="-304800" algn="l" rtl="0">
              <a:lnSpc>
                <a:spcPct val="150000"/>
              </a:lnSpc>
              <a:spcBef>
                <a:spcPts val="0"/>
              </a:spcBef>
              <a:spcAft>
                <a:spcPts val="0"/>
              </a:spcAft>
              <a:buClr>
                <a:srgbClr val="E57200"/>
              </a:buClr>
              <a:buSzPts val="1200"/>
              <a:buFont typeface="Franklin Gothic"/>
              <a:buChar char="●"/>
            </a:pPr>
            <a:r>
              <a:rPr lang="en-US" sz="1200" b="1" dirty="0">
                <a:solidFill>
                  <a:schemeClr val="dk1"/>
                </a:solidFill>
                <a:latin typeface="Franklin Gothic"/>
                <a:ea typeface="Franklin Gothic"/>
                <a:cs typeface="Franklin Gothic"/>
                <a:sym typeface="Franklin Gothic"/>
              </a:rPr>
              <a:t>Fine-tuned</a:t>
            </a:r>
            <a:r>
              <a:rPr lang="en-US" sz="1200" dirty="0">
                <a:solidFill>
                  <a:schemeClr val="dk1"/>
                </a:solidFill>
                <a:latin typeface="Franklin Gothic"/>
                <a:ea typeface="Franklin Gothic"/>
                <a:cs typeface="Franklin Gothic"/>
                <a:sym typeface="Franklin Gothic"/>
              </a:rPr>
              <a:t> (training on labeled tasks-specific data) to perform downstream tasks such as text classification </a:t>
            </a:r>
          </a:p>
        </p:txBody>
      </p:sp>
      <p:sp>
        <p:nvSpPr>
          <p:cNvPr id="141" name="Google Shape;141;g2d053d27d30_0_6"/>
          <p:cNvSpPr/>
          <p:nvPr/>
        </p:nvSpPr>
        <p:spPr>
          <a:xfrm>
            <a:off x="4803225" y="1059638"/>
            <a:ext cx="4039800" cy="3092100"/>
          </a:xfrm>
          <a:prstGeom prst="roundRect">
            <a:avLst>
              <a:gd name="adj" fmla="val 16667"/>
            </a:avLst>
          </a:prstGeom>
          <a:solidFill>
            <a:srgbClr val="F9CB9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304800" algn="l" rtl="0">
              <a:lnSpc>
                <a:spcPct val="150000"/>
              </a:lnSpc>
              <a:spcBef>
                <a:spcPts val="0"/>
              </a:spcBef>
              <a:spcAft>
                <a:spcPts val="0"/>
              </a:spcAft>
              <a:buClr>
                <a:srgbClr val="E57200"/>
              </a:buClr>
              <a:buSzPts val="1200"/>
              <a:buFont typeface="Franklin Gothic"/>
              <a:buChar char="●"/>
            </a:pPr>
            <a:r>
              <a:rPr lang="en-US" sz="1200" dirty="0">
                <a:solidFill>
                  <a:schemeClr val="dk1"/>
                </a:solidFill>
                <a:latin typeface="Franklin Gothic"/>
                <a:ea typeface="Franklin Gothic"/>
                <a:cs typeface="Franklin Gothic"/>
                <a:sym typeface="Franklin Gothic"/>
              </a:rPr>
              <a:t>Transformers are the current state-of-the-art approach to text classification</a:t>
            </a:r>
          </a:p>
          <a:p>
            <a:pPr marL="457200" lvl="0" indent="-304800" algn="l" rtl="0">
              <a:lnSpc>
                <a:spcPct val="150000"/>
              </a:lnSpc>
              <a:spcBef>
                <a:spcPts val="0"/>
              </a:spcBef>
              <a:spcAft>
                <a:spcPts val="0"/>
              </a:spcAft>
              <a:buClr>
                <a:srgbClr val="E57200"/>
              </a:buClr>
              <a:buSzPts val="1200"/>
              <a:buFont typeface="Franklin Gothic"/>
              <a:buChar char="●"/>
            </a:pPr>
            <a:r>
              <a:rPr lang="en-US" sz="1200" dirty="0">
                <a:solidFill>
                  <a:schemeClr val="dk1"/>
                </a:solidFill>
                <a:latin typeface="Franklin Gothic"/>
                <a:ea typeface="Franklin Gothic"/>
                <a:cs typeface="Franklin Gothic"/>
                <a:sym typeface="Franklin Gothic"/>
              </a:rPr>
              <a:t>Selected BERT </a:t>
            </a:r>
            <a:r>
              <a:rPr lang="en-US" sz="1200" dirty="0">
                <a:solidFill>
                  <a:schemeClr val="dk1"/>
                </a:solidFill>
                <a:latin typeface="Franklin Gothic"/>
                <a:ea typeface="Franklin Gothic"/>
                <a:cs typeface="Franklin Gothic"/>
                <a:sym typeface="Wingdings" pitchFamily="2" charset="2"/>
              </a:rPr>
              <a:t></a:t>
            </a:r>
            <a:r>
              <a:rPr lang="en-US" sz="1200" dirty="0">
                <a:solidFill>
                  <a:schemeClr val="dk1"/>
                </a:solidFill>
                <a:latin typeface="Franklin Gothic"/>
                <a:ea typeface="Franklin Gothic"/>
                <a:cs typeface="Franklin Gothic"/>
                <a:sym typeface="Franklin Gothic"/>
              </a:rPr>
              <a:t> assess capability of earliest language model for FUS scientific manuscript classification</a:t>
            </a:r>
          </a:p>
          <a:p>
            <a:pPr marL="457200" lvl="0" indent="-304800" algn="l" rtl="0">
              <a:lnSpc>
                <a:spcPct val="150000"/>
              </a:lnSpc>
              <a:spcBef>
                <a:spcPts val="0"/>
              </a:spcBef>
              <a:spcAft>
                <a:spcPts val="0"/>
              </a:spcAft>
              <a:buClr>
                <a:srgbClr val="E57200"/>
              </a:buClr>
              <a:buSzPts val="1200"/>
              <a:buFont typeface="Franklin Gothic"/>
              <a:buChar char="●"/>
            </a:pPr>
            <a:r>
              <a:rPr lang="en-US" sz="1200" dirty="0">
                <a:solidFill>
                  <a:schemeClr val="dk1"/>
                </a:solidFill>
                <a:latin typeface="Franklin Gothic"/>
                <a:ea typeface="Franklin Gothic"/>
                <a:cs typeface="Franklin Gothic"/>
                <a:sym typeface="Franklin Gothic"/>
              </a:rPr>
              <a:t>Our future work </a:t>
            </a:r>
            <a:r>
              <a:rPr lang="en-US" sz="1200" dirty="0">
                <a:solidFill>
                  <a:schemeClr val="dk1"/>
                </a:solidFill>
                <a:latin typeface="Franklin Gothic"/>
                <a:ea typeface="Franklin Gothic"/>
                <a:cs typeface="Franklin Gothic"/>
                <a:sym typeface="Wingdings" pitchFamily="2" charset="2"/>
              </a:rPr>
              <a:t> </a:t>
            </a:r>
            <a:r>
              <a:rPr lang="en-US" sz="1200" dirty="0">
                <a:solidFill>
                  <a:schemeClr val="dk1"/>
                </a:solidFill>
                <a:latin typeface="Franklin Gothic"/>
                <a:ea typeface="Franklin Gothic"/>
                <a:cs typeface="Franklin Gothic"/>
                <a:sym typeface="Franklin Gothic"/>
              </a:rPr>
              <a:t>explore other Transformer architectures for text classification in literature review</a:t>
            </a:r>
          </a:p>
        </p:txBody>
      </p:sp>
      <p:sp>
        <p:nvSpPr>
          <p:cNvPr id="142" name="Google Shape;142;g2d053d27d30_0_6"/>
          <p:cNvSpPr txBox="1"/>
          <p:nvPr/>
        </p:nvSpPr>
        <p:spPr>
          <a:xfrm>
            <a:off x="746775" y="471175"/>
            <a:ext cx="3580200" cy="54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4800"/>
              <a:buFont typeface="Franklin Gothic"/>
              <a:buNone/>
            </a:pPr>
            <a:r>
              <a:rPr lang="en" sz="2500" b="1" dirty="0">
                <a:solidFill>
                  <a:srgbClr val="1A2835"/>
                </a:solidFill>
                <a:latin typeface="Franklin Gothic"/>
                <a:ea typeface="Franklin Gothic"/>
                <a:cs typeface="Franklin Gothic"/>
                <a:sym typeface="Franklin Gothic"/>
              </a:rPr>
              <a:t>How does BERT work?</a:t>
            </a:r>
            <a:endParaRPr sz="2500" b="1" dirty="0">
              <a:solidFill>
                <a:srgbClr val="1A2835"/>
              </a:solidFill>
              <a:latin typeface="Franklin Gothic"/>
              <a:ea typeface="Franklin Gothic"/>
              <a:cs typeface="Franklin Gothic"/>
              <a:sym typeface="Franklin Gothic"/>
            </a:endParaRPr>
          </a:p>
        </p:txBody>
      </p:sp>
    </p:spTree>
    <p:extLst>
      <p:ext uri="{BB962C8B-B14F-4D97-AF65-F5344CB8AC3E}">
        <p14:creationId xmlns:p14="http://schemas.microsoft.com/office/powerpoint/2010/main" val="1712054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80"/>
        <p:cNvGrpSpPr/>
        <p:nvPr/>
      </p:nvGrpSpPr>
      <p:grpSpPr>
        <a:xfrm>
          <a:off x="0" y="0"/>
          <a:ext cx="0" cy="0"/>
          <a:chOff x="0" y="0"/>
          <a:chExt cx="0" cy="0"/>
        </a:xfrm>
      </p:grpSpPr>
      <p:pic>
        <p:nvPicPr>
          <p:cNvPr id="281" name="Google Shape;281;g2cd98662a4b_3_0"/>
          <p:cNvPicPr preferRelativeResize="0"/>
          <p:nvPr/>
        </p:nvPicPr>
        <p:blipFill rotWithShape="1">
          <a:blip r:embed="rId4">
            <a:alphaModFix/>
          </a:blip>
          <a:srcRect/>
          <a:stretch/>
        </p:blipFill>
        <p:spPr>
          <a:xfrm>
            <a:off x="291150" y="4697975"/>
            <a:ext cx="1682658" cy="127650"/>
          </a:xfrm>
          <a:prstGeom prst="rect">
            <a:avLst/>
          </a:prstGeom>
          <a:noFill/>
          <a:ln>
            <a:noFill/>
          </a:ln>
        </p:spPr>
      </p:pic>
      <p:sp>
        <p:nvSpPr>
          <p:cNvPr id="282" name="Google Shape;282;g2cd98662a4b_3_0"/>
          <p:cNvSpPr txBox="1"/>
          <p:nvPr/>
        </p:nvSpPr>
        <p:spPr>
          <a:xfrm>
            <a:off x="686375" y="303300"/>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Linked Appendix</a:t>
            </a:r>
            <a:endParaRPr sz="2500" b="1">
              <a:solidFill>
                <a:srgbClr val="1A2835"/>
              </a:solidFill>
              <a:latin typeface="Franklin Gothic"/>
              <a:ea typeface="Franklin Gothic"/>
              <a:cs typeface="Franklin Gothic"/>
              <a:sym typeface="Franklin Gothic"/>
            </a:endParaRPr>
          </a:p>
        </p:txBody>
      </p:sp>
      <p:sp>
        <p:nvSpPr>
          <p:cNvPr id="283" name="Google Shape;283;g2cd98662a4b_3_0"/>
          <p:cNvSpPr txBox="1">
            <a:spLocks noGrp="1"/>
          </p:cNvSpPr>
          <p:nvPr>
            <p:ph type="sldNum" idx="12"/>
          </p:nvPr>
        </p:nvSpPr>
        <p:spPr>
          <a:xfrm>
            <a:off x="8690753" y="4663225"/>
            <a:ext cx="3303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26</a:t>
            </a:fld>
            <a:endParaRPr>
              <a:solidFill>
                <a:schemeClr val="dk2"/>
              </a:solidFill>
            </a:endParaRPr>
          </a:p>
        </p:txBody>
      </p:sp>
      <p:sp>
        <p:nvSpPr>
          <p:cNvPr id="284" name="Google Shape;284;g2cd98662a4b_3_0">
            <a:hlinkClick r:id="rId5" action="ppaction://hlinksldjump"/>
          </p:cNvPr>
          <p:cNvSpPr txBox="1"/>
          <p:nvPr/>
        </p:nvSpPr>
        <p:spPr>
          <a:xfrm>
            <a:off x="609150" y="1184225"/>
            <a:ext cx="21258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Table of Contents</a:t>
            </a:r>
            <a:endParaRPr/>
          </a:p>
        </p:txBody>
      </p:sp>
      <p:sp>
        <p:nvSpPr>
          <p:cNvPr id="285" name="Google Shape;285;g2cd98662a4b_3_0">
            <a:hlinkClick r:id="rId6" action="ppaction://hlinksldjump"/>
          </p:cNvPr>
          <p:cNvSpPr txBox="1"/>
          <p:nvPr/>
        </p:nvSpPr>
        <p:spPr>
          <a:xfrm>
            <a:off x="609150" y="2270475"/>
            <a:ext cx="33426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Text Classification Background</a:t>
            </a:r>
            <a:endParaRPr/>
          </a:p>
        </p:txBody>
      </p:sp>
      <p:sp>
        <p:nvSpPr>
          <p:cNvPr id="286" name="Google Shape;286;g2cd98662a4b_3_0">
            <a:hlinkClick r:id="rId7" action="ppaction://hlinksldjump"/>
          </p:cNvPr>
          <p:cNvSpPr txBox="1"/>
          <p:nvPr/>
        </p:nvSpPr>
        <p:spPr>
          <a:xfrm>
            <a:off x="609150" y="2644675"/>
            <a:ext cx="24018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Data Discussion</a:t>
            </a:r>
            <a:endParaRPr/>
          </a:p>
        </p:txBody>
      </p:sp>
      <p:sp>
        <p:nvSpPr>
          <p:cNvPr id="287" name="Google Shape;287;g2cd98662a4b_3_0">
            <a:hlinkClick r:id="rId8" action="ppaction://hlinksldjump"/>
          </p:cNvPr>
          <p:cNvSpPr txBox="1"/>
          <p:nvPr/>
        </p:nvSpPr>
        <p:spPr>
          <a:xfrm>
            <a:off x="628900" y="3362500"/>
            <a:ext cx="3107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BERT</a:t>
            </a:r>
            <a:endParaRPr>
              <a:solidFill>
                <a:srgbClr val="E57200"/>
              </a:solidFill>
              <a:latin typeface="Franklin Gothic"/>
              <a:ea typeface="Franklin Gothic"/>
              <a:cs typeface="Franklin Gothic"/>
              <a:sym typeface="Franklin Gothic"/>
            </a:endParaRPr>
          </a:p>
        </p:txBody>
      </p:sp>
      <p:sp>
        <p:nvSpPr>
          <p:cNvPr id="288" name="Google Shape;288;g2cd98662a4b_3_0">
            <a:hlinkClick r:id="rId9" action="ppaction://hlinksldjump"/>
          </p:cNvPr>
          <p:cNvSpPr txBox="1"/>
          <p:nvPr/>
        </p:nvSpPr>
        <p:spPr>
          <a:xfrm>
            <a:off x="609150" y="1914438"/>
            <a:ext cx="1682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What is FUS?</a:t>
            </a:r>
            <a:endParaRPr/>
          </a:p>
        </p:txBody>
      </p:sp>
      <p:sp>
        <p:nvSpPr>
          <p:cNvPr id="289" name="Google Shape;289;g2cd98662a4b_3_0">
            <a:hlinkClick r:id="rId10" action="ppaction://hlinksldjump"/>
          </p:cNvPr>
          <p:cNvSpPr txBox="1"/>
          <p:nvPr/>
        </p:nvSpPr>
        <p:spPr>
          <a:xfrm>
            <a:off x="609150" y="1546725"/>
            <a:ext cx="28134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Project Purpose</a:t>
            </a:r>
            <a:endParaRPr/>
          </a:p>
        </p:txBody>
      </p:sp>
      <p:sp>
        <p:nvSpPr>
          <p:cNvPr id="290" name="Google Shape;290;g2cd98662a4b_3_0">
            <a:hlinkClick r:id="rId11" action="ppaction://hlinksldjump"/>
          </p:cNvPr>
          <p:cNvSpPr txBox="1"/>
          <p:nvPr/>
        </p:nvSpPr>
        <p:spPr>
          <a:xfrm>
            <a:off x="628900" y="3751900"/>
            <a:ext cx="25272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Pretrained Models</a:t>
            </a:r>
            <a:endParaRPr/>
          </a:p>
        </p:txBody>
      </p:sp>
      <p:sp>
        <p:nvSpPr>
          <p:cNvPr id="291" name="Google Shape;291;g2cd98662a4b_3_0">
            <a:hlinkClick r:id="rId12" action="ppaction://hlinksldjump"/>
          </p:cNvPr>
          <p:cNvSpPr txBox="1"/>
          <p:nvPr/>
        </p:nvSpPr>
        <p:spPr>
          <a:xfrm>
            <a:off x="4781225" y="2691900"/>
            <a:ext cx="25842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Integrating to Workflow</a:t>
            </a:r>
            <a:endParaRPr/>
          </a:p>
        </p:txBody>
      </p:sp>
      <p:sp>
        <p:nvSpPr>
          <p:cNvPr id="292" name="Google Shape;292;g2cd98662a4b_3_0">
            <a:hlinkClick r:id="rId13" action="ppaction://hlinksldjump"/>
          </p:cNvPr>
          <p:cNvSpPr txBox="1"/>
          <p:nvPr/>
        </p:nvSpPr>
        <p:spPr>
          <a:xfrm>
            <a:off x="4781225" y="1577163"/>
            <a:ext cx="33426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Model Output</a:t>
            </a:r>
            <a:endParaRPr/>
          </a:p>
        </p:txBody>
      </p:sp>
      <p:sp>
        <p:nvSpPr>
          <p:cNvPr id="293" name="Google Shape;293;g2cd98662a4b_3_0">
            <a:hlinkClick r:id="rId14" action="ppaction://hlinksldjump"/>
          </p:cNvPr>
          <p:cNvSpPr txBox="1"/>
          <p:nvPr/>
        </p:nvSpPr>
        <p:spPr>
          <a:xfrm>
            <a:off x="4781225" y="1947363"/>
            <a:ext cx="38511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Example FUS Classification</a:t>
            </a:r>
            <a:endParaRPr/>
          </a:p>
        </p:txBody>
      </p:sp>
      <p:sp>
        <p:nvSpPr>
          <p:cNvPr id="294" name="Google Shape;294;g2cd98662a4b_3_0">
            <a:hlinkClick r:id="rId15" action="ppaction://hlinksldjump"/>
          </p:cNvPr>
          <p:cNvSpPr txBox="1"/>
          <p:nvPr/>
        </p:nvSpPr>
        <p:spPr>
          <a:xfrm>
            <a:off x="4781225" y="1202850"/>
            <a:ext cx="20196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Model Input</a:t>
            </a:r>
            <a:endParaRPr/>
          </a:p>
        </p:txBody>
      </p:sp>
      <p:sp>
        <p:nvSpPr>
          <p:cNvPr id="295" name="Google Shape;295;g2cd98662a4b_3_0">
            <a:hlinkClick r:id="rId16" action="ppaction://hlinksldjump"/>
          </p:cNvPr>
          <p:cNvSpPr txBox="1"/>
          <p:nvPr/>
        </p:nvSpPr>
        <p:spPr>
          <a:xfrm>
            <a:off x="4781225" y="852825"/>
            <a:ext cx="2972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Model Performance</a:t>
            </a:r>
            <a:endParaRPr/>
          </a:p>
        </p:txBody>
      </p:sp>
      <p:sp>
        <p:nvSpPr>
          <p:cNvPr id="296" name="Google Shape;296;g2cd98662a4b_3_0">
            <a:hlinkClick r:id="rId17" action="ppaction://hlinksldjump"/>
          </p:cNvPr>
          <p:cNvSpPr txBox="1"/>
          <p:nvPr/>
        </p:nvSpPr>
        <p:spPr>
          <a:xfrm>
            <a:off x="628900" y="4080325"/>
            <a:ext cx="41832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Model Performance Metrics</a:t>
            </a:r>
            <a:endParaRPr/>
          </a:p>
        </p:txBody>
      </p:sp>
      <p:sp>
        <p:nvSpPr>
          <p:cNvPr id="297" name="Google Shape;297;g2cd98662a4b_3_0">
            <a:hlinkClick r:id="rId18" action="ppaction://hlinksldjump"/>
          </p:cNvPr>
          <p:cNvSpPr txBox="1"/>
          <p:nvPr/>
        </p:nvSpPr>
        <p:spPr>
          <a:xfrm>
            <a:off x="4781225" y="2306250"/>
            <a:ext cx="33426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Example non-FUS Classification</a:t>
            </a:r>
            <a:endParaRPr/>
          </a:p>
        </p:txBody>
      </p:sp>
      <p:sp>
        <p:nvSpPr>
          <p:cNvPr id="298" name="Google Shape;298;g2cd98662a4b_3_0">
            <a:hlinkClick r:id="rId19" action="ppaction://hlinksldjump"/>
          </p:cNvPr>
          <p:cNvSpPr txBox="1"/>
          <p:nvPr/>
        </p:nvSpPr>
        <p:spPr>
          <a:xfrm>
            <a:off x="609150" y="852825"/>
            <a:ext cx="22329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dirty="0">
                <a:solidFill>
                  <a:schemeClr val="dk1"/>
                </a:solidFill>
                <a:latin typeface="Franklin Gothic"/>
                <a:ea typeface="Franklin Gothic"/>
                <a:cs typeface="Franklin Gothic"/>
                <a:sym typeface="Franklin Gothic"/>
              </a:rPr>
              <a:t>Title</a:t>
            </a:r>
            <a:endParaRPr dirty="0"/>
          </a:p>
        </p:txBody>
      </p:sp>
      <p:sp>
        <p:nvSpPr>
          <p:cNvPr id="299" name="Google Shape;299;g2cd98662a4b_3_0">
            <a:hlinkClick r:id="rId20" action="ppaction://hlinksldjump"/>
          </p:cNvPr>
          <p:cNvSpPr txBox="1"/>
          <p:nvPr/>
        </p:nvSpPr>
        <p:spPr>
          <a:xfrm>
            <a:off x="628900" y="3022375"/>
            <a:ext cx="3224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chemeClr val="dk1"/>
                </a:solidFill>
                <a:latin typeface="Franklin Gothic"/>
                <a:ea typeface="Franklin Gothic"/>
                <a:cs typeface="Franklin Gothic"/>
                <a:sym typeface="Franklin Gothic"/>
              </a:rPr>
              <a:t>Assumptions &amp; Limitations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303"/>
        <p:cNvGrpSpPr/>
        <p:nvPr/>
      </p:nvGrpSpPr>
      <p:grpSpPr>
        <a:xfrm>
          <a:off x="0" y="0"/>
          <a:ext cx="0" cy="0"/>
          <a:chOff x="0" y="0"/>
          <a:chExt cx="0" cy="0"/>
        </a:xfrm>
      </p:grpSpPr>
      <p:pic>
        <p:nvPicPr>
          <p:cNvPr id="304" name="Google Shape;304;g2d053d27d30_0_40">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305" name="Google Shape;305;g2d053d27d30_0_40"/>
          <p:cNvSpPr txBox="1"/>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References</a:t>
            </a:r>
            <a:endParaRPr sz="4800" b="1" i="0" u="none" strike="noStrike" cap="none">
              <a:solidFill>
                <a:schemeClr val="dk1"/>
              </a:solidFill>
              <a:latin typeface="Franklin Gothic"/>
              <a:ea typeface="Franklin Gothic"/>
              <a:cs typeface="Franklin Gothic"/>
              <a:sym typeface="Franklin Gothic"/>
            </a:endParaRPr>
          </a:p>
        </p:txBody>
      </p:sp>
      <p:sp>
        <p:nvSpPr>
          <p:cNvPr id="306" name="Google Shape;306;g2d053d27d30_0_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27</a:t>
            </a:fld>
            <a:endParaRPr>
              <a:solidFill>
                <a:schemeClr val="dk2"/>
              </a:solidFill>
            </a:endParaRPr>
          </a:p>
        </p:txBody>
      </p:sp>
      <p:sp>
        <p:nvSpPr>
          <p:cNvPr id="307" name="Google Shape;307;g2d053d27d30_0_40"/>
          <p:cNvSpPr txBox="1"/>
          <p:nvPr/>
        </p:nvSpPr>
        <p:spPr>
          <a:xfrm>
            <a:off x="686375" y="1152300"/>
            <a:ext cx="7442700" cy="25362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E57200"/>
              </a:buClr>
              <a:buSzPts val="1400"/>
              <a:buFont typeface="Franklin Gothic"/>
              <a:buChar char="●"/>
            </a:pPr>
            <a:r>
              <a:rPr lang="en">
                <a:solidFill>
                  <a:srgbClr val="1A2835"/>
                </a:solidFill>
                <a:latin typeface="Franklin Gothic"/>
                <a:ea typeface="Franklin Gothic"/>
                <a:cs typeface="Franklin Gothic"/>
                <a:sym typeface="Franklin Gothic"/>
              </a:rPr>
              <a:t>Meng, Y., Hynynen, K. &amp; Lipsman, N. Applications of focused ultrasound in the brain: from thermoablation to drug delivery. Nat Rev Neurol 17, 7–22 (2021). </a:t>
            </a:r>
            <a:r>
              <a:rPr lang="en" u="sng">
                <a:solidFill>
                  <a:schemeClr val="hlink"/>
                </a:solidFill>
                <a:latin typeface="Franklin Gothic"/>
                <a:ea typeface="Franklin Gothic"/>
                <a:cs typeface="Franklin Gothic"/>
                <a:sym typeface="Franklin Gothic"/>
                <a:hlinkClick r:id="rId6"/>
              </a:rPr>
              <a:t>https://doi.org/10.1038/s41582-020-00418-z</a:t>
            </a:r>
            <a:r>
              <a:rPr lang="en">
                <a:solidFill>
                  <a:srgbClr val="1A2835"/>
                </a:solidFill>
                <a:latin typeface="Franklin Gothic"/>
                <a:ea typeface="Franklin Gothic"/>
                <a:cs typeface="Franklin Gothic"/>
                <a:sym typeface="Franklin Gothic"/>
              </a:rPr>
              <a:t> </a:t>
            </a:r>
            <a:endParaRPr>
              <a:solidFill>
                <a:srgbClr val="1A2835"/>
              </a:solidFill>
              <a:latin typeface="Franklin Gothic"/>
              <a:ea typeface="Franklin Gothic"/>
              <a:cs typeface="Franklin Gothic"/>
              <a:sym typeface="Franklin Gothic"/>
            </a:endParaRPr>
          </a:p>
          <a:p>
            <a:pPr marL="457200" lvl="0" indent="-317500" algn="l" rtl="0">
              <a:lnSpc>
                <a:spcPct val="150000"/>
              </a:lnSpc>
              <a:spcBef>
                <a:spcPts val="0"/>
              </a:spcBef>
              <a:spcAft>
                <a:spcPts val="0"/>
              </a:spcAft>
              <a:buClr>
                <a:srgbClr val="E57200"/>
              </a:buClr>
              <a:buSzPts val="1400"/>
              <a:buFont typeface="Franklin Gothic"/>
              <a:buChar char="●"/>
            </a:pPr>
            <a:r>
              <a:rPr lang="en">
                <a:solidFill>
                  <a:srgbClr val="1A2835"/>
                </a:solidFill>
                <a:latin typeface="Franklin Gothic"/>
                <a:ea typeface="Franklin Gothic"/>
                <a:cs typeface="Franklin Gothic"/>
                <a:sym typeface="Franklin Gothic"/>
              </a:rPr>
              <a:t>BERT embeddings. Section: blog. [Online]. Available: </a:t>
            </a:r>
            <a:r>
              <a:rPr lang="en" u="sng">
                <a:solidFill>
                  <a:schemeClr val="hlink"/>
                </a:solidFill>
                <a:latin typeface="Franklin Gothic"/>
                <a:ea typeface="Franklin Gothic"/>
                <a:cs typeface="Franklin Gothic"/>
                <a:sym typeface="Franklin Gothic"/>
                <a:hlinkClick r:id="rId7"/>
              </a:rPr>
              <a:t>https://tinkerd.net/blog/machine-learning/bert-embeddings/</a:t>
            </a:r>
            <a:r>
              <a:rPr lang="en">
                <a:solidFill>
                  <a:srgbClr val="1A2835"/>
                </a:solidFill>
                <a:latin typeface="Franklin Gothic"/>
                <a:ea typeface="Franklin Gothic"/>
                <a:cs typeface="Franklin Gothic"/>
                <a:sym typeface="Franklin Gothic"/>
              </a:rPr>
              <a:t> </a:t>
            </a:r>
            <a:endParaRPr>
              <a:solidFill>
                <a:srgbClr val="1A2835"/>
              </a:solidFill>
              <a:latin typeface="Franklin Gothic"/>
              <a:ea typeface="Franklin Gothic"/>
              <a:cs typeface="Franklin Gothic"/>
              <a:sym typeface="Franklin Gothic"/>
            </a:endParaRPr>
          </a:p>
          <a:p>
            <a:pPr marL="457200" lvl="0" indent="-317500" algn="l" rtl="0">
              <a:lnSpc>
                <a:spcPct val="150000"/>
              </a:lnSpc>
              <a:spcBef>
                <a:spcPts val="0"/>
              </a:spcBef>
              <a:spcAft>
                <a:spcPts val="0"/>
              </a:spcAft>
              <a:buClr>
                <a:srgbClr val="E57200"/>
              </a:buClr>
              <a:buSzPts val="1400"/>
              <a:buFont typeface="Franklin Gothic"/>
              <a:buChar char="●"/>
            </a:pPr>
            <a:r>
              <a:rPr lang="en">
                <a:solidFill>
                  <a:srgbClr val="1A2835"/>
                </a:solidFill>
                <a:latin typeface="Franklin Gothic"/>
                <a:ea typeface="Franklin Gothic"/>
                <a:cs typeface="Franklin Gothic"/>
                <a:sym typeface="Franklin Gothic"/>
              </a:rPr>
              <a:t>Q. Li, H. Peng, J. Li, C. Xia, R. Yang, L. Sun, P. S. Yu, and L. He, “A survey on text classification: From shallow to deep learning.” [Online]. Available: </a:t>
            </a:r>
            <a:r>
              <a:rPr lang="en" u="sng">
                <a:solidFill>
                  <a:schemeClr val="hlink"/>
                </a:solidFill>
                <a:latin typeface="Franklin Gothic"/>
                <a:ea typeface="Franklin Gothic"/>
                <a:cs typeface="Franklin Gothic"/>
                <a:sym typeface="Franklin Gothic"/>
                <a:hlinkClick r:id="rId8"/>
              </a:rPr>
              <a:t>http://arxiv.org/abs/2008.00364</a:t>
            </a:r>
            <a:r>
              <a:rPr lang="en">
                <a:solidFill>
                  <a:srgbClr val="1A2835"/>
                </a:solidFill>
                <a:latin typeface="Franklin Gothic"/>
                <a:ea typeface="Franklin Gothic"/>
                <a:cs typeface="Franklin Gothic"/>
                <a:sym typeface="Franklin Gothic"/>
              </a:rPr>
              <a:t> </a:t>
            </a:r>
            <a:endParaRPr>
              <a:solidFill>
                <a:srgbClr val="1A2835"/>
              </a:solidFill>
              <a:latin typeface="Franklin Gothic"/>
              <a:ea typeface="Franklin Gothic"/>
              <a:cs typeface="Franklin Gothic"/>
              <a:sym typeface="Frankli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3"/>
          <p:cNvSpPr txBox="1">
            <a:spLocks noGrp="1"/>
          </p:cNvSpPr>
          <p:nvPr>
            <p:ph type="sldNum" idx="12"/>
          </p:nvPr>
        </p:nvSpPr>
        <p:spPr>
          <a:xfrm>
            <a:off x="8574953" y="4565000"/>
            <a:ext cx="333300" cy="3936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200"/>
              <a:buNone/>
            </a:pPr>
            <a:fld id="{00000000-1234-1234-1234-123412341234}" type="slidenum">
              <a:rPr lang="en">
                <a:solidFill>
                  <a:schemeClr val="dk2"/>
                </a:solidFill>
                <a:latin typeface="Franklin Gothic"/>
                <a:ea typeface="Franklin Gothic"/>
                <a:cs typeface="Franklin Gothic"/>
                <a:sym typeface="Franklin Gothic"/>
              </a:rPr>
              <a:t>3</a:t>
            </a:fld>
            <a:endParaRPr>
              <a:solidFill>
                <a:schemeClr val="dk2"/>
              </a:solidFill>
              <a:latin typeface="Franklin Gothic"/>
              <a:ea typeface="Franklin Gothic"/>
              <a:cs typeface="Franklin Gothic"/>
              <a:sym typeface="Franklin Gothic"/>
            </a:endParaRPr>
          </a:p>
        </p:txBody>
      </p:sp>
      <p:pic>
        <p:nvPicPr>
          <p:cNvPr id="73" name="Google Shape;73;p3">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74" name="Google Shape;74;p3"/>
          <p:cNvSpPr txBox="1">
            <a:spLocks noGrp="1"/>
          </p:cNvSpPr>
          <p:nvPr>
            <p:ph type="title"/>
          </p:nvPr>
        </p:nvSpPr>
        <p:spPr>
          <a:xfrm>
            <a:off x="686375" y="2079824"/>
            <a:ext cx="7888578" cy="135408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90"/>
              <a:buNone/>
            </a:pPr>
            <a:r>
              <a:rPr lang="en">
                <a:solidFill>
                  <a:srgbClr val="1A2835"/>
                </a:solidFill>
              </a:rPr>
              <a:t>Project Purpose &amp;</a:t>
            </a:r>
            <a:endParaRPr>
              <a:solidFill>
                <a:srgbClr val="1A2835"/>
              </a:solidFill>
            </a:endParaRPr>
          </a:p>
          <a:p>
            <a:pPr marL="0" lvl="0" indent="0" algn="l" rtl="0">
              <a:lnSpc>
                <a:spcPct val="100000"/>
              </a:lnSpc>
              <a:spcBef>
                <a:spcPts val="0"/>
              </a:spcBef>
              <a:spcAft>
                <a:spcPts val="0"/>
              </a:spcAft>
              <a:buSzPts val="990"/>
              <a:buNone/>
            </a:pPr>
            <a:r>
              <a:rPr lang="en">
                <a:solidFill>
                  <a:srgbClr val="1A2835"/>
                </a:solidFill>
              </a:rPr>
              <a:t>Background</a:t>
            </a:r>
            <a:endParaRPr>
              <a:solidFill>
                <a:srgbClr val="1A2835"/>
              </a:solidFill>
            </a:endParaRPr>
          </a:p>
        </p:txBody>
      </p:sp>
      <p:sp>
        <p:nvSpPr>
          <p:cNvPr id="75" name="Google Shape;75;p3"/>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pic>
        <p:nvPicPr>
          <p:cNvPr id="80" name="Google Shape;80;p4">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81" name="Google Shape;81;p4"/>
          <p:cNvSpPr txBox="1"/>
          <p:nvPr/>
        </p:nvSpPr>
        <p:spPr>
          <a:xfrm>
            <a:off x="469600" y="357175"/>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Project Purpose</a:t>
            </a:r>
            <a:endParaRPr sz="4800" b="1" i="0" u="none" strike="noStrike" cap="none">
              <a:solidFill>
                <a:schemeClr val="dk1"/>
              </a:solidFill>
              <a:latin typeface="Franklin Gothic"/>
              <a:ea typeface="Franklin Gothic"/>
              <a:cs typeface="Franklin Gothic"/>
              <a:sym typeface="Franklin Gothic"/>
            </a:endParaRPr>
          </a:p>
        </p:txBody>
      </p:sp>
      <p:sp>
        <p:nvSpPr>
          <p:cNvPr id="82" name="Google Shape;82;p4"/>
          <p:cNvSpPr txBox="1"/>
          <p:nvPr/>
        </p:nvSpPr>
        <p:spPr>
          <a:xfrm>
            <a:off x="291150" y="866318"/>
            <a:ext cx="4807231" cy="3206899"/>
          </a:xfrm>
          <a:prstGeom prst="rect">
            <a:avLst/>
          </a:prstGeom>
          <a:noFill/>
          <a:ln>
            <a:noFill/>
          </a:ln>
        </p:spPr>
        <p:txBody>
          <a:bodyPr spcFirstLastPara="1" wrap="square" lIns="91425" tIns="91425" rIns="91425" bIns="91425" anchor="ctr" anchorCtr="0">
            <a:noAutofit/>
          </a:bodyPr>
          <a:lstStyle/>
          <a:p>
            <a:pPr marL="457200" lvl="0" indent="-331470" algn="l" rtl="0">
              <a:lnSpc>
                <a:spcPct val="150000"/>
              </a:lnSpc>
              <a:spcBef>
                <a:spcPts val="0"/>
              </a:spcBef>
              <a:spcAft>
                <a:spcPts val="0"/>
              </a:spcAft>
              <a:buClr>
                <a:srgbClr val="E57200"/>
              </a:buClr>
              <a:buSzPts val="1620"/>
              <a:buFont typeface="Franklin Gothic"/>
              <a:buChar char="●"/>
            </a:pPr>
            <a:r>
              <a:rPr lang="en" sz="1600" b="1" dirty="0">
                <a:solidFill>
                  <a:srgbClr val="E57200"/>
                </a:solidFill>
                <a:latin typeface="Franklin Gothic"/>
                <a:ea typeface="Franklin Gothic"/>
                <a:cs typeface="Franklin Gothic"/>
                <a:sym typeface="Franklin Gothic"/>
              </a:rPr>
              <a:t>Problem: </a:t>
            </a:r>
            <a:r>
              <a:rPr lang="en" sz="1600" dirty="0">
                <a:solidFill>
                  <a:srgbClr val="1A2835"/>
                </a:solidFill>
                <a:latin typeface="Franklin Gothic"/>
                <a:ea typeface="Franklin Gothic"/>
                <a:cs typeface="Franklin Gothic"/>
                <a:sym typeface="Franklin Gothic"/>
              </a:rPr>
              <a:t>The current literature review process for the clinical team at Focused Ultrasound Foundation (FUSF) is time-consuming, inefficient, and prone to error</a:t>
            </a:r>
            <a:endParaRPr sz="1600" dirty="0">
              <a:solidFill>
                <a:srgbClr val="1A2835"/>
              </a:solidFill>
              <a:latin typeface="Franklin Gothic"/>
              <a:ea typeface="Franklin Gothic"/>
              <a:cs typeface="Franklin Gothic"/>
              <a:sym typeface="Franklin Gothic"/>
            </a:endParaRPr>
          </a:p>
          <a:p>
            <a:pPr marL="457200" lvl="0" indent="-331470" algn="l" rtl="0">
              <a:lnSpc>
                <a:spcPct val="150000"/>
              </a:lnSpc>
              <a:spcBef>
                <a:spcPts val="0"/>
              </a:spcBef>
              <a:spcAft>
                <a:spcPts val="0"/>
              </a:spcAft>
              <a:buClr>
                <a:srgbClr val="E57200"/>
              </a:buClr>
              <a:buSzPts val="1620"/>
              <a:buFont typeface="Franklin Gothic"/>
              <a:buChar char="●"/>
            </a:pPr>
            <a:r>
              <a:rPr lang="en" sz="1600" b="1" dirty="0">
                <a:solidFill>
                  <a:srgbClr val="E57200"/>
                </a:solidFill>
                <a:latin typeface="Franklin Gothic"/>
                <a:ea typeface="Franklin Gothic"/>
                <a:cs typeface="Franklin Gothic"/>
                <a:sym typeface="Franklin Gothic"/>
              </a:rPr>
              <a:t>Proposed solution:</a:t>
            </a:r>
            <a:r>
              <a:rPr lang="en" sz="1600" dirty="0">
                <a:solidFill>
                  <a:srgbClr val="1A2835"/>
                </a:solidFill>
                <a:latin typeface="Franklin Gothic"/>
                <a:ea typeface="Franklin Gothic"/>
                <a:cs typeface="Franklin Gothic"/>
                <a:sym typeface="Franklin Gothic"/>
              </a:rPr>
              <a:t> Utilize machine learning techniques to enhance the efficiency of classifying scientific literature about emerging applications of focused ultrasound therapies</a:t>
            </a:r>
            <a:endParaRPr sz="1800" dirty="0">
              <a:solidFill>
                <a:srgbClr val="1A2835"/>
              </a:solidFill>
              <a:latin typeface="Franklin Gothic"/>
              <a:ea typeface="Franklin Gothic"/>
              <a:cs typeface="Franklin Gothic"/>
              <a:sym typeface="Franklin Gothic"/>
            </a:endParaRPr>
          </a:p>
        </p:txBody>
      </p:sp>
      <p:sp>
        <p:nvSpPr>
          <p:cNvPr id="83" name="Google Shape;8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4</a:t>
            </a:fld>
            <a:endParaRPr>
              <a:solidFill>
                <a:schemeClr val="dk2"/>
              </a:solidFill>
            </a:endParaRPr>
          </a:p>
        </p:txBody>
      </p:sp>
      <p:pic>
        <p:nvPicPr>
          <p:cNvPr id="2" name="Picture 1">
            <a:extLst>
              <a:ext uri="{FF2B5EF4-FFF2-40B4-BE49-F238E27FC236}">
                <a16:creationId xmlns:a16="http://schemas.microsoft.com/office/drawing/2014/main" id="{637964C1-E97F-52DA-FFE2-02CCD1589A4B}"/>
              </a:ext>
            </a:extLst>
          </p:cNvPr>
          <p:cNvPicPr>
            <a:picLocks noChangeAspect="1"/>
          </p:cNvPicPr>
          <p:nvPr/>
        </p:nvPicPr>
        <p:blipFill>
          <a:blip r:embed="rId6"/>
          <a:stretch>
            <a:fillRect/>
          </a:stretch>
        </p:blipFill>
        <p:spPr>
          <a:xfrm>
            <a:off x="5098381" y="467970"/>
            <a:ext cx="3576019" cy="4443984"/>
          </a:xfrm>
          <a:prstGeom prst="rect">
            <a:avLst/>
          </a:prstGeom>
        </p:spPr>
      </p:pic>
      <p:sp>
        <p:nvSpPr>
          <p:cNvPr id="85" name="Google Shape;85;p4"/>
          <p:cNvSpPr/>
          <p:nvPr/>
        </p:nvSpPr>
        <p:spPr>
          <a:xfrm>
            <a:off x="5846223" y="1882304"/>
            <a:ext cx="2710309" cy="587464"/>
          </a:xfrm>
          <a:prstGeom prst="roundRect">
            <a:avLst>
              <a:gd name="adj" fmla="val 16667"/>
            </a:avLst>
          </a:prstGeom>
          <a:noFill/>
          <a:ln w="28575" cap="flat" cmpd="sng">
            <a:solidFill>
              <a:srgbClr val="EB5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anklin Gothic"/>
              <a:ea typeface="Franklin Gothic"/>
              <a:cs typeface="Franklin Gothic"/>
              <a:sym typeface="Franklin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pic>
        <p:nvPicPr>
          <p:cNvPr id="90" name="Google Shape;90;g2cd98662a4b_1_11">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91" name="Google Shape;91;g2cd98662a4b_1_11"/>
          <p:cNvSpPr txBox="1"/>
          <p:nvPr/>
        </p:nvSpPr>
        <p:spPr>
          <a:xfrm>
            <a:off x="685350" y="436825"/>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What is Focused Ultrasound (FUS)?</a:t>
            </a:r>
            <a:endParaRPr sz="4800" b="1" i="0" u="none" strike="noStrike" cap="none">
              <a:solidFill>
                <a:schemeClr val="dk1"/>
              </a:solidFill>
              <a:latin typeface="Franklin Gothic"/>
              <a:ea typeface="Franklin Gothic"/>
              <a:cs typeface="Franklin Gothic"/>
              <a:sym typeface="Franklin Gothic"/>
            </a:endParaRPr>
          </a:p>
        </p:txBody>
      </p:sp>
      <p:sp>
        <p:nvSpPr>
          <p:cNvPr id="92" name="Google Shape;92;g2cd98662a4b_1_11"/>
          <p:cNvSpPr txBox="1"/>
          <p:nvPr/>
        </p:nvSpPr>
        <p:spPr>
          <a:xfrm>
            <a:off x="172750" y="1221824"/>
            <a:ext cx="5588000" cy="3009900"/>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E57200"/>
              </a:buClr>
              <a:buSzPts val="1400"/>
              <a:buFont typeface="Franklin Gothic"/>
              <a:buChar char="●"/>
            </a:pPr>
            <a:r>
              <a:rPr lang="en" sz="1600" dirty="0">
                <a:solidFill>
                  <a:schemeClr val="dk1"/>
                </a:solidFill>
                <a:latin typeface="Franklin Gothic"/>
                <a:ea typeface="Franklin Gothic"/>
                <a:cs typeface="Franklin Gothic"/>
                <a:sym typeface="Franklin Gothic"/>
              </a:rPr>
              <a:t>FUS is a </a:t>
            </a:r>
            <a:r>
              <a:rPr lang="en" sz="1600" b="1" dirty="0">
                <a:solidFill>
                  <a:schemeClr val="dk1"/>
                </a:solidFill>
                <a:latin typeface="Franklin Gothic"/>
                <a:ea typeface="Franklin Gothic"/>
                <a:cs typeface="Franklin Gothic"/>
                <a:sym typeface="Franklin Gothic"/>
              </a:rPr>
              <a:t>non-invasive</a:t>
            </a:r>
            <a:r>
              <a:rPr lang="en" sz="1600" dirty="0">
                <a:solidFill>
                  <a:schemeClr val="dk1"/>
                </a:solidFill>
                <a:latin typeface="Franklin Gothic"/>
                <a:ea typeface="Franklin Gothic"/>
                <a:cs typeface="Franklin Gothic"/>
                <a:sym typeface="Franklin Gothic"/>
              </a:rPr>
              <a:t> therapeutic technology that uses non-ionizing </a:t>
            </a:r>
            <a:r>
              <a:rPr lang="en" sz="1600" b="1" dirty="0">
                <a:solidFill>
                  <a:schemeClr val="dk1"/>
                </a:solidFill>
                <a:latin typeface="Franklin Gothic"/>
                <a:ea typeface="Franklin Gothic"/>
                <a:cs typeface="Franklin Gothic"/>
                <a:sym typeface="Franklin Gothic"/>
              </a:rPr>
              <a:t>ultrasonic waves</a:t>
            </a:r>
            <a:r>
              <a:rPr lang="en" sz="1600" dirty="0">
                <a:solidFill>
                  <a:schemeClr val="dk1"/>
                </a:solidFill>
                <a:latin typeface="Franklin Gothic"/>
                <a:ea typeface="Franklin Gothic"/>
                <a:cs typeface="Franklin Gothic"/>
                <a:sym typeface="Franklin Gothic"/>
              </a:rPr>
              <a:t> to </a:t>
            </a:r>
            <a:r>
              <a:rPr lang="en" sz="1600" b="1" dirty="0">
                <a:solidFill>
                  <a:schemeClr val="dk1"/>
                </a:solidFill>
                <a:latin typeface="Franklin Gothic"/>
                <a:ea typeface="Franklin Gothic"/>
                <a:cs typeface="Franklin Gothic"/>
                <a:sym typeface="Franklin Gothic"/>
              </a:rPr>
              <a:t>heat or ablate</a:t>
            </a:r>
            <a:r>
              <a:rPr lang="en" sz="1600" dirty="0">
                <a:solidFill>
                  <a:schemeClr val="dk1"/>
                </a:solidFill>
                <a:latin typeface="Franklin Gothic"/>
                <a:ea typeface="Franklin Gothic"/>
                <a:cs typeface="Franklin Gothic"/>
                <a:sym typeface="Franklin Gothic"/>
              </a:rPr>
              <a:t> tissue</a:t>
            </a:r>
            <a:endParaRPr sz="1600" dirty="0">
              <a:solidFill>
                <a:schemeClr val="dk1"/>
              </a:solidFill>
              <a:latin typeface="Franklin Gothic"/>
              <a:ea typeface="Franklin Gothic"/>
              <a:cs typeface="Franklin Gothic"/>
              <a:sym typeface="Franklin Gothic"/>
            </a:endParaRPr>
          </a:p>
          <a:p>
            <a:pPr marL="457200" lvl="0" indent="-317500" algn="l" rtl="0">
              <a:lnSpc>
                <a:spcPct val="150000"/>
              </a:lnSpc>
              <a:spcBef>
                <a:spcPts val="0"/>
              </a:spcBef>
              <a:spcAft>
                <a:spcPts val="0"/>
              </a:spcAft>
              <a:buClr>
                <a:srgbClr val="E57200"/>
              </a:buClr>
              <a:buSzPts val="1400"/>
              <a:buFont typeface="Franklin Gothic"/>
              <a:buChar char="●"/>
            </a:pPr>
            <a:r>
              <a:rPr lang="en" sz="1600" dirty="0">
                <a:solidFill>
                  <a:schemeClr val="dk1"/>
                </a:solidFill>
                <a:latin typeface="Franklin Gothic"/>
                <a:ea typeface="Franklin Gothic"/>
                <a:cs typeface="Franklin Gothic"/>
                <a:sym typeface="Franklin Gothic"/>
              </a:rPr>
              <a:t>Approved to treat various conditions </a:t>
            </a:r>
            <a:endParaRPr sz="1600" dirty="0">
              <a:solidFill>
                <a:schemeClr val="dk1"/>
              </a:solidFill>
              <a:latin typeface="Franklin Gothic"/>
              <a:ea typeface="Franklin Gothic"/>
              <a:cs typeface="Franklin Gothic"/>
              <a:sym typeface="Franklin Gothic"/>
            </a:endParaRPr>
          </a:p>
          <a:p>
            <a:pPr marL="914400" lvl="1" indent="-304800" algn="l" rtl="0">
              <a:lnSpc>
                <a:spcPct val="150000"/>
              </a:lnSpc>
              <a:spcBef>
                <a:spcPts val="0"/>
              </a:spcBef>
              <a:spcAft>
                <a:spcPts val="0"/>
              </a:spcAft>
              <a:buClr>
                <a:srgbClr val="E57200"/>
              </a:buClr>
              <a:buSzPts val="1200"/>
              <a:buFont typeface="Franklin Gothic"/>
              <a:buChar char="○"/>
            </a:pPr>
            <a:r>
              <a:rPr lang="en" sz="1200" dirty="0">
                <a:solidFill>
                  <a:schemeClr val="dk1"/>
                </a:solidFill>
                <a:latin typeface="Franklin Gothic"/>
                <a:ea typeface="Franklin Gothic"/>
                <a:cs typeface="Franklin Gothic"/>
                <a:sym typeface="Franklin Gothic"/>
              </a:rPr>
              <a:t>Essential tremor, uterine fibroids, Parkinson’s disease, fibroadenomas of the breast, melanoma and other solid tumors</a:t>
            </a:r>
            <a:endParaRPr sz="1200" dirty="0">
              <a:solidFill>
                <a:schemeClr val="dk1"/>
              </a:solidFill>
              <a:latin typeface="Franklin Gothic"/>
              <a:ea typeface="Franklin Gothic"/>
              <a:cs typeface="Franklin Gothic"/>
              <a:sym typeface="Franklin Gothic"/>
            </a:endParaRPr>
          </a:p>
          <a:p>
            <a:pPr marL="457200" lvl="0" indent="-317500" algn="l" rtl="0">
              <a:lnSpc>
                <a:spcPct val="150000"/>
              </a:lnSpc>
              <a:spcBef>
                <a:spcPts val="0"/>
              </a:spcBef>
              <a:spcAft>
                <a:spcPts val="0"/>
              </a:spcAft>
              <a:buClr>
                <a:srgbClr val="E57200"/>
              </a:buClr>
              <a:buSzPts val="1400"/>
              <a:buFont typeface="Franklin Gothic"/>
              <a:buChar char="●"/>
            </a:pPr>
            <a:r>
              <a:rPr lang="en" sz="1600" b="1" dirty="0">
                <a:solidFill>
                  <a:schemeClr val="dk1"/>
                </a:solidFill>
                <a:latin typeface="Franklin Gothic"/>
                <a:ea typeface="Franklin Gothic"/>
                <a:cs typeface="Franklin Gothic"/>
                <a:sym typeface="Franklin Gothic"/>
              </a:rPr>
              <a:t>Non-invasive</a:t>
            </a:r>
            <a:r>
              <a:rPr lang="en" sz="1600" dirty="0">
                <a:solidFill>
                  <a:schemeClr val="dk1"/>
                </a:solidFill>
                <a:latin typeface="Franklin Gothic"/>
                <a:ea typeface="Franklin Gothic"/>
                <a:cs typeface="Franklin Gothic"/>
                <a:sym typeface="Franklin Gothic"/>
              </a:rPr>
              <a:t> nature → reduction in post-operative recovery time and risks</a:t>
            </a:r>
            <a:endParaRPr sz="1600" dirty="0">
              <a:solidFill>
                <a:schemeClr val="dk1"/>
              </a:solidFill>
              <a:latin typeface="Franklin Gothic"/>
              <a:ea typeface="Franklin Gothic"/>
              <a:cs typeface="Franklin Gothic"/>
              <a:sym typeface="Franklin Gothic"/>
            </a:endParaRPr>
          </a:p>
          <a:p>
            <a:pPr marL="457200" lvl="0" indent="-317500" algn="l" rtl="0">
              <a:lnSpc>
                <a:spcPct val="150000"/>
              </a:lnSpc>
              <a:spcBef>
                <a:spcPts val="0"/>
              </a:spcBef>
              <a:spcAft>
                <a:spcPts val="0"/>
              </a:spcAft>
              <a:buClr>
                <a:srgbClr val="E57200"/>
              </a:buClr>
              <a:buSzPts val="1400"/>
              <a:buFont typeface="Franklin Gothic"/>
              <a:buChar char="●"/>
            </a:pPr>
            <a:r>
              <a:rPr lang="en" sz="1600" dirty="0">
                <a:solidFill>
                  <a:schemeClr val="dk1"/>
                </a:solidFill>
                <a:latin typeface="Franklin Gothic"/>
                <a:ea typeface="Franklin Gothic"/>
                <a:cs typeface="Franklin Gothic"/>
                <a:sym typeface="Franklin Gothic"/>
              </a:rPr>
              <a:t>Growing number of published research on FUS therapies makes ML-assisted literature review a timely approach</a:t>
            </a:r>
            <a:endParaRPr sz="1600" b="0" i="0" u="none" strike="noStrike" cap="none" dirty="0">
              <a:solidFill>
                <a:srgbClr val="1A2835"/>
              </a:solidFill>
              <a:latin typeface="Franklin Gothic"/>
              <a:ea typeface="Franklin Gothic"/>
              <a:cs typeface="Franklin Gothic"/>
              <a:sym typeface="Franklin Gothic"/>
            </a:endParaRPr>
          </a:p>
        </p:txBody>
      </p:sp>
      <p:pic>
        <p:nvPicPr>
          <p:cNvPr id="93" name="Google Shape;93;g2cd98662a4b_1_11"/>
          <p:cNvPicPr preferRelativeResize="0"/>
          <p:nvPr/>
        </p:nvPicPr>
        <p:blipFill rotWithShape="1">
          <a:blip r:embed="rId6">
            <a:alphaModFix/>
          </a:blip>
          <a:srcRect/>
          <a:stretch/>
        </p:blipFill>
        <p:spPr>
          <a:xfrm>
            <a:off x="5760750" y="1118025"/>
            <a:ext cx="3055699" cy="3113699"/>
          </a:xfrm>
          <a:prstGeom prst="rect">
            <a:avLst/>
          </a:prstGeom>
          <a:noFill/>
          <a:ln>
            <a:noFill/>
          </a:ln>
        </p:spPr>
      </p:pic>
      <p:sp>
        <p:nvSpPr>
          <p:cNvPr id="94" name="Google Shape;94;g2cd98662a4b_1_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5</a:t>
            </a:fld>
            <a:endParaRPr>
              <a:solidFill>
                <a:schemeClr val="dk2"/>
              </a:solidFill>
            </a:endParaRPr>
          </a:p>
        </p:txBody>
      </p:sp>
      <p:sp>
        <p:nvSpPr>
          <p:cNvPr id="95" name="Google Shape;95;g2cd98662a4b_1_11"/>
          <p:cNvSpPr txBox="1"/>
          <p:nvPr/>
        </p:nvSpPr>
        <p:spPr>
          <a:xfrm>
            <a:off x="5669550" y="4185275"/>
            <a:ext cx="100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Franklin Gothic"/>
                <a:ea typeface="Franklin Gothic"/>
                <a:cs typeface="Franklin Gothic"/>
                <a:sym typeface="Franklin Gothic"/>
              </a:rPr>
              <a:t>Meng et al, 2021.</a:t>
            </a:r>
            <a:endParaRPr sz="800">
              <a:solidFill>
                <a:schemeClr val="dk2"/>
              </a:solidFill>
              <a:latin typeface="Franklin Gothic"/>
              <a:ea typeface="Franklin Gothic"/>
              <a:cs typeface="Franklin Gothic"/>
              <a:sym typeface="Frankli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pic>
        <p:nvPicPr>
          <p:cNvPr id="100" name="Google Shape;100;p5">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01" name="Google Shape;101;p5"/>
          <p:cNvSpPr txBox="1"/>
          <p:nvPr/>
        </p:nvSpPr>
        <p:spPr>
          <a:xfrm>
            <a:off x="623838" y="546900"/>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a:solidFill>
                  <a:srgbClr val="1A2835"/>
                </a:solidFill>
                <a:latin typeface="Franklin Gothic"/>
                <a:ea typeface="Franklin Gothic"/>
                <a:cs typeface="Franklin Gothic"/>
                <a:sym typeface="Franklin Gothic"/>
              </a:rPr>
              <a:t>Brief Background on </a:t>
            </a:r>
            <a:r>
              <a:rPr lang="en" sz="3200" b="1">
                <a:solidFill>
                  <a:srgbClr val="1A2835"/>
                </a:solidFill>
                <a:latin typeface="Franklin Gothic"/>
                <a:ea typeface="Franklin Gothic"/>
                <a:cs typeface="Franklin Gothic"/>
                <a:sym typeface="Franklin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Text Classification</a:t>
            </a:r>
            <a:endParaRPr sz="4800" b="1" i="0" u="none" strike="noStrike" cap="none">
              <a:solidFill>
                <a:schemeClr val="dk1"/>
              </a:solidFill>
              <a:latin typeface="Franklin Gothic"/>
              <a:ea typeface="Franklin Gothic"/>
              <a:cs typeface="Franklin Gothic"/>
              <a:sym typeface="Franklin Gothic"/>
            </a:endParaRPr>
          </a:p>
        </p:txBody>
      </p:sp>
      <p:sp>
        <p:nvSpPr>
          <p:cNvPr id="102" name="Google Shape;10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6</a:t>
            </a:fld>
            <a:endParaRPr>
              <a:solidFill>
                <a:schemeClr val="dk2"/>
              </a:solidFill>
            </a:endParaRPr>
          </a:p>
        </p:txBody>
      </p:sp>
      <p:pic>
        <p:nvPicPr>
          <p:cNvPr id="103" name="Google Shape;103;p5"/>
          <p:cNvPicPr preferRelativeResize="0"/>
          <p:nvPr/>
        </p:nvPicPr>
        <p:blipFill>
          <a:blip r:embed="rId6">
            <a:alphaModFix/>
          </a:blip>
          <a:stretch>
            <a:fillRect/>
          </a:stretch>
        </p:blipFill>
        <p:spPr>
          <a:xfrm>
            <a:off x="623863" y="1643625"/>
            <a:ext cx="7896275" cy="1696475"/>
          </a:xfrm>
          <a:prstGeom prst="rect">
            <a:avLst/>
          </a:prstGeom>
          <a:noFill/>
          <a:ln>
            <a:noFill/>
          </a:ln>
        </p:spPr>
      </p:pic>
      <p:sp>
        <p:nvSpPr>
          <p:cNvPr id="104" name="Google Shape;104;p5"/>
          <p:cNvSpPr txBox="1"/>
          <p:nvPr/>
        </p:nvSpPr>
        <p:spPr>
          <a:xfrm>
            <a:off x="623888" y="3465500"/>
            <a:ext cx="1595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Franklin Gothic"/>
                <a:ea typeface="Franklin Gothic"/>
                <a:cs typeface="Franklin Gothic"/>
                <a:sym typeface="Franklin Gothic"/>
              </a:rPr>
              <a:t>Adapted from Q. Li et al, 2021</a:t>
            </a:r>
            <a:endParaRPr sz="800">
              <a:solidFill>
                <a:schemeClr val="dk2"/>
              </a:solidFill>
              <a:latin typeface="Franklin Gothic"/>
              <a:ea typeface="Franklin Gothic"/>
              <a:cs typeface="Franklin Gothic"/>
              <a:sym typeface="Franklin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6"/>
          <p:cNvSpPr txBox="1">
            <a:spLocks noGrp="1"/>
          </p:cNvSpPr>
          <p:nvPr>
            <p:ph type="sldNum" idx="12"/>
          </p:nvPr>
        </p:nvSpPr>
        <p:spPr>
          <a:xfrm>
            <a:off x="8574953" y="4565000"/>
            <a:ext cx="333300" cy="3936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200"/>
              <a:buNone/>
            </a:pPr>
            <a:fld id="{00000000-1234-1234-1234-123412341234}" type="slidenum">
              <a:rPr lang="en">
                <a:solidFill>
                  <a:schemeClr val="dk2"/>
                </a:solidFill>
                <a:latin typeface="Franklin Gothic"/>
                <a:ea typeface="Franklin Gothic"/>
                <a:cs typeface="Franklin Gothic"/>
                <a:sym typeface="Franklin Gothic"/>
              </a:rPr>
              <a:t>7</a:t>
            </a:fld>
            <a:endParaRPr>
              <a:solidFill>
                <a:schemeClr val="dk2"/>
              </a:solidFill>
              <a:latin typeface="Franklin Gothic"/>
              <a:ea typeface="Franklin Gothic"/>
              <a:cs typeface="Franklin Gothic"/>
              <a:sym typeface="Franklin Gothic"/>
            </a:endParaRPr>
          </a:p>
        </p:txBody>
      </p:sp>
      <p:pic>
        <p:nvPicPr>
          <p:cNvPr id="110" name="Google Shape;110;p6">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11" name="Google Shape;111;p6"/>
          <p:cNvSpPr txBox="1">
            <a:spLocks noGrp="1"/>
          </p:cNvSpPr>
          <p:nvPr>
            <p:ph type="title"/>
          </p:nvPr>
        </p:nvSpPr>
        <p:spPr>
          <a:xfrm>
            <a:off x="686375" y="2079824"/>
            <a:ext cx="7888578" cy="135408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90"/>
              <a:buNone/>
            </a:pPr>
            <a:r>
              <a:rPr lang="en">
                <a:solidFill>
                  <a:srgbClr val="1A2835"/>
                </a:solidFill>
              </a:rPr>
              <a:t>Data Discussion</a:t>
            </a:r>
            <a:endParaRPr/>
          </a:p>
        </p:txBody>
      </p:sp>
      <p:sp>
        <p:nvSpPr>
          <p:cNvPr id="112" name="Google Shape;112;p6"/>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pic>
        <p:nvPicPr>
          <p:cNvPr id="117" name="Google Shape;117;g2cd98662a4b_1_4">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18" name="Google Shape;118;g2cd98662a4b_1_4"/>
          <p:cNvSpPr txBox="1"/>
          <p:nvPr/>
        </p:nvSpPr>
        <p:spPr>
          <a:xfrm>
            <a:off x="685350" y="397652"/>
            <a:ext cx="7773300" cy="54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Franklin Gothic"/>
              <a:buNone/>
            </a:pPr>
            <a:r>
              <a:rPr lang="en" sz="3200" b="1" dirty="0">
                <a:solidFill>
                  <a:schemeClr val="dk1"/>
                </a:solidFill>
                <a:latin typeface="Franklin Gothic"/>
                <a:ea typeface="Franklin Gothic"/>
                <a:cs typeface="Franklin Gothic"/>
                <a:sym typeface="Franklin Gothic"/>
              </a:rPr>
              <a:t>Data Discussion</a:t>
            </a:r>
            <a:endParaRPr sz="3200" b="1" i="0" u="none" strike="noStrike" cap="none" dirty="0">
              <a:solidFill>
                <a:schemeClr val="dk1"/>
              </a:solidFill>
              <a:latin typeface="Franklin Gothic"/>
              <a:ea typeface="Franklin Gothic"/>
              <a:cs typeface="Franklin Gothic"/>
              <a:sym typeface="Franklin Gothic"/>
            </a:endParaRPr>
          </a:p>
        </p:txBody>
      </p:sp>
      <p:sp>
        <p:nvSpPr>
          <p:cNvPr id="119" name="Google Shape;119;g2cd98662a4b_1_4"/>
          <p:cNvSpPr txBox="1"/>
          <p:nvPr/>
        </p:nvSpPr>
        <p:spPr>
          <a:xfrm>
            <a:off x="584917" y="744824"/>
            <a:ext cx="5212200" cy="3916128"/>
          </a:xfrm>
          <a:prstGeom prst="rect">
            <a:avLst/>
          </a:prstGeom>
          <a:noFill/>
          <a:ln>
            <a:noFill/>
          </a:ln>
        </p:spPr>
        <p:txBody>
          <a:bodyPr spcFirstLastPara="1" wrap="square" lIns="91425" tIns="91425" rIns="91425" bIns="91425" anchor="ctr" anchorCtr="0">
            <a:noAutofit/>
          </a:bodyPr>
          <a:lstStyle/>
          <a:p>
            <a:pPr marL="457200" lvl="0" indent="-317500" algn="l" rtl="0">
              <a:lnSpc>
                <a:spcPct val="150000"/>
              </a:lnSpc>
              <a:spcBef>
                <a:spcPts val="0"/>
              </a:spcBef>
              <a:spcAft>
                <a:spcPts val="0"/>
              </a:spcAft>
              <a:buClr>
                <a:srgbClr val="E57200"/>
              </a:buClr>
              <a:buSzPts val="1400"/>
              <a:buFont typeface="Franklin Gothic"/>
              <a:buChar char="●"/>
            </a:pPr>
            <a:r>
              <a:rPr lang="en" sz="1600" dirty="0">
                <a:solidFill>
                  <a:srgbClr val="1A2835"/>
                </a:solidFill>
                <a:latin typeface="Franklin Gothic"/>
                <a:ea typeface="Franklin Gothic"/>
                <a:cs typeface="Franklin Gothic"/>
                <a:sym typeface="Franklin Gothic"/>
              </a:rPr>
              <a:t>Curated collection of scientific articles related to focused ultrasound and its applications within healthcare</a:t>
            </a:r>
            <a:endParaRPr sz="1600" dirty="0">
              <a:solidFill>
                <a:srgbClr val="1A2835"/>
              </a:solidFill>
              <a:latin typeface="Franklin Gothic"/>
              <a:ea typeface="Franklin Gothic"/>
              <a:cs typeface="Franklin Gothic"/>
              <a:sym typeface="Franklin Gothic"/>
            </a:endParaRPr>
          </a:p>
          <a:p>
            <a:pPr marL="914400" lvl="1" indent="-317500">
              <a:lnSpc>
                <a:spcPct val="150000"/>
              </a:lnSpc>
              <a:buClr>
                <a:srgbClr val="E57200"/>
              </a:buClr>
              <a:buSzPts val="1400"/>
              <a:buFont typeface="Franklin Gothic"/>
              <a:buChar char="○"/>
            </a:pPr>
            <a:r>
              <a:rPr lang="en" sz="1200" dirty="0">
                <a:solidFill>
                  <a:srgbClr val="1A2835"/>
                </a:solidFill>
                <a:latin typeface="Franklin Gothic"/>
                <a:ea typeface="Franklin Gothic"/>
                <a:cs typeface="Franklin Gothic"/>
                <a:sym typeface="Franklin Gothic"/>
              </a:rPr>
              <a:t>Literature review excel files from Feb-Aug 2023 </a:t>
            </a:r>
          </a:p>
          <a:p>
            <a:pPr marL="914400" lvl="1" indent="-317500">
              <a:lnSpc>
                <a:spcPct val="150000"/>
              </a:lnSpc>
              <a:buClr>
                <a:srgbClr val="E57200"/>
              </a:buClr>
              <a:buSzPts val="1400"/>
              <a:buFont typeface="Franklin Gothic"/>
              <a:buChar char="○"/>
            </a:pPr>
            <a:r>
              <a:rPr lang="en" sz="1200" dirty="0">
                <a:solidFill>
                  <a:srgbClr val="1A2835"/>
                </a:solidFill>
                <a:latin typeface="Franklin Gothic"/>
                <a:ea typeface="Franklin Gothic"/>
                <a:cs typeface="Franklin Gothic"/>
                <a:sym typeface="Franklin Gothic"/>
              </a:rPr>
              <a:t>48 FUS related, 441 non-FUS</a:t>
            </a:r>
            <a:endParaRPr sz="1200" dirty="0">
              <a:solidFill>
                <a:srgbClr val="1A2835"/>
              </a:solidFill>
              <a:latin typeface="Franklin Gothic"/>
              <a:ea typeface="Franklin Gothic"/>
              <a:cs typeface="Franklin Gothic"/>
            </a:endParaRPr>
          </a:p>
          <a:p>
            <a:pPr marL="457200" lvl="0" indent="-317500" algn="l" rtl="0">
              <a:lnSpc>
                <a:spcPct val="150000"/>
              </a:lnSpc>
              <a:spcBef>
                <a:spcPts val="0"/>
              </a:spcBef>
              <a:spcAft>
                <a:spcPts val="0"/>
              </a:spcAft>
              <a:buClr>
                <a:srgbClr val="E57200"/>
              </a:buClr>
              <a:buSzPts val="1400"/>
              <a:buFont typeface="Franklin Gothic"/>
              <a:buChar char="●"/>
            </a:pPr>
            <a:r>
              <a:rPr lang="en" sz="1600" dirty="0">
                <a:solidFill>
                  <a:srgbClr val="1A2835"/>
                </a:solidFill>
                <a:latin typeface="Franklin Gothic"/>
                <a:ea typeface="Franklin Gothic"/>
                <a:cs typeface="Franklin Gothic"/>
                <a:sym typeface="Franklin Gothic"/>
              </a:rPr>
              <a:t>Updated dataset (1794 FUS related, 1794 non-FUS)</a:t>
            </a:r>
            <a:endParaRPr sz="1600" dirty="0">
              <a:solidFill>
                <a:srgbClr val="1A2835"/>
              </a:solidFill>
              <a:latin typeface="Franklin Gothic"/>
              <a:ea typeface="Franklin Gothic"/>
              <a:cs typeface="Franklin Gothic"/>
              <a:sym typeface="Franklin Gothic"/>
            </a:endParaRPr>
          </a:p>
          <a:p>
            <a:pPr marL="914400" lvl="1" indent="-317500" algn="l" rtl="0">
              <a:lnSpc>
                <a:spcPct val="150000"/>
              </a:lnSpc>
              <a:spcBef>
                <a:spcPts val="0"/>
              </a:spcBef>
              <a:spcAft>
                <a:spcPts val="0"/>
              </a:spcAft>
              <a:buClr>
                <a:srgbClr val="E57200"/>
              </a:buClr>
              <a:buSzPts val="1400"/>
              <a:buFont typeface="Franklin Gothic"/>
              <a:buChar char="○"/>
            </a:pPr>
            <a:r>
              <a:rPr lang="en" sz="1600" dirty="0">
                <a:solidFill>
                  <a:srgbClr val="1A2835"/>
                </a:solidFill>
                <a:latin typeface="Franklin Gothic"/>
                <a:ea typeface="Franklin Gothic"/>
                <a:cs typeface="Franklin Gothic"/>
                <a:sym typeface="Franklin Gothic"/>
              </a:rPr>
              <a:t>Dropped duplicates and missing data</a:t>
            </a:r>
            <a:endParaRPr sz="1600" dirty="0">
              <a:solidFill>
                <a:srgbClr val="1A2835"/>
              </a:solidFill>
              <a:latin typeface="Franklin Gothic"/>
              <a:ea typeface="Franklin Gothic"/>
              <a:cs typeface="Franklin Gothic"/>
              <a:sym typeface="Franklin Gothic"/>
            </a:endParaRPr>
          </a:p>
          <a:p>
            <a:pPr marL="914400" lvl="1" indent="-317500" algn="l" rtl="0">
              <a:lnSpc>
                <a:spcPct val="150000"/>
              </a:lnSpc>
              <a:spcBef>
                <a:spcPts val="0"/>
              </a:spcBef>
              <a:spcAft>
                <a:spcPts val="0"/>
              </a:spcAft>
              <a:buClr>
                <a:srgbClr val="E57200"/>
              </a:buClr>
              <a:buSzPts val="1400"/>
              <a:buFont typeface="Franklin Gothic"/>
              <a:buChar char="○"/>
            </a:pPr>
            <a:r>
              <a:rPr lang="en" sz="1600" dirty="0">
                <a:solidFill>
                  <a:srgbClr val="1A2835"/>
                </a:solidFill>
                <a:latin typeface="Franklin Gothic"/>
                <a:ea typeface="Franklin Gothic"/>
                <a:cs typeface="Franklin Gothic"/>
                <a:sym typeface="Franklin Gothic"/>
              </a:rPr>
              <a:t>Supplemented dataset</a:t>
            </a:r>
            <a:endParaRPr sz="1600" dirty="0">
              <a:solidFill>
                <a:srgbClr val="1A2835"/>
              </a:solidFill>
              <a:latin typeface="Franklin Gothic"/>
              <a:ea typeface="Franklin Gothic"/>
              <a:cs typeface="Franklin Gothic"/>
              <a:sym typeface="Franklin Gothic"/>
            </a:endParaRPr>
          </a:p>
          <a:p>
            <a:pPr marL="1371600" lvl="2" indent="-317500" algn="l" rtl="0">
              <a:lnSpc>
                <a:spcPct val="150000"/>
              </a:lnSpc>
              <a:spcBef>
                <a:spcPts val="0"/>
              </a:spcBef>
              <a:spcAft>
                <a:spcPts val="0"/>
              </a:spcAft>
              <a:buClr>
                <a:srgbClr val="E57200"/>
              </a:buClr>
              <a:buSzPts val="1400"/>
              <a:buFont typeface="Franklin Gothic"/>
              <a:buChar char="■"/>
            </a:pPr>
            <a:r>
              <a:rPr lang="en" sz="1200" dirty="0">
                <a:solidFill>
                  <a:srgbClr val="1A2835"/>
                </a:solidFill>
                <a:latin typeface="Franklin Gothic"/>
                <a:ea typeface="Franklin Gothic"/>
                <a:cs typeface="Franklin Gothic"/>
                <a:sym typeface="Franklin Gothic"/>
              </a:rPr>
              <a:t>Previous intern’s data </a:t>
            </a:r>
            <a:endParaRPr sz="1200" dirty="0">
              <a:solidFill>
                <a:srgbClr val="1A2835"/>
              </a:solidFill>
              <a:latin typeface="Franklin Gothic"/>
              <a:ea typeface="Franklin Gothic"/>
              <a:cs typeface="Franklin Gothic"/>
              <a:sym typeface="Franklin Gothic"/>
            </a:endParaRPr>
          </a:p>
          <a:p>
            <a:pPr marL="1371600" lvl="2" indent="-317500" algn="l" rtl="0">
              <a:lnSpc>
                <a:spcPct val="150000"/>
              </a:lnSpc>
              <a:spcBef>
                <a:spcPts val="0"/>
              </a:spcBef>
              <a:spcAft>
                <a:spcPts val="0"/>
              </a:spcAft>
              <a:buClr>
                <a:srgbClr val="E57200"/>
              </a:buClr>
              <a:buSzPts val="1400"/>
              <a:buFont typeface="Franklin Gothic"/>
              <a:buChar char="■"/>
            </a:pPr>
            <a:r>
              <a:rPr lang="en" sz="1200" dirty="0">
                <a:solidFill>
                  <a:srgbClr val="1A2835"/>
                </a:solidFill>
                <a:latin typeface="Franklin Gothic"/>
                <a:ea typeface="Franklin Gothic"/>
                <a:cs typeface="Franklin Gothic"/>
                <a:sym typeface="Franklin Gothic"/>
              </a:rPr>
              <a:t>FUSF Zotero database </a:t>
            </a:r>
            <a:endParaRPr sz="1200" dirty="0">
              <a:solidFill>
                <a:srgbClr val="1A2835"/>
              </a:solidFill>
              <a:latin typeface="Franklin Gothic"/>
              <a:ea typeface="Franklin Gothic"/>
              <a:cs typeface="Franklin Gothic"/>
              <a:sym typeface="Franklin Gothic"/>
            </a:endParaRPr>
          </a:p>
          <a:p>
            <a:pPr marL="1371600" lvl="2" indent="-317500" algn="l" rtl="0">
              <a:lnSpc>
                <a:spcPct val="150000"/>
              </a:lnSpc>
              <a:spcBef>
                <a:spcPts val="0"/>
              </a:spcBef>
              <a:spcAft>
                <a:spcPts val="0"/>
              </a:spcAft>
              <a:buClr>
                <a:srgbClr val="E57200"/>
              </a:buClr>
              <a:buSzPts val="1400"/>
              <a:buFont typeface="Franklin Gothic"/>
              <a:buChar char="■"/>
            </a:pPr>
            <a:r>
              <a:rPr lang="en" sz="1200" dirty="0">
                <a:solidFill>
                  <a:srgbClr val="1A2835"/>
                </a:solidFill>
                <a:latin typeface="Franklin Gothic"/>
                <a:ea typeface="Franklin Gothic"/>
                <a:cs typeface="Franklin Gothic"/>
                <a:sym typeface="Franklin Gothic"/>
              </a:rPr>
              <a:t>Non-FUS articles from PubMed</a:t>
            </a:r>
            <a:endParaRPr sz="1200" dirty="0">
              <a:solidFill>
                <a:srgbClr val="1A2835"/>
              </a:solidFill>
              <a:latin typeface="Franklin Gothic"/>
              <a:ea typeface="Franklin Gothic"/>
              <a:cs typeface="Franklin Gothic"/>
              <a:sym typeface="Franklin Gothic"/>
            </a:endParaRPr>
          </a:p>
        </p:txBody>
      </p:sp>
      <p:sp>
        <p:nvSpPr>
          <p:cNvPr id="120" name="Google Shape;120;g2cd98662a4b_1_4"/>
          <p:cNvSpPr/>
          <p:nvPr/>
        </p:nvSpPr>
        <p:spPr>
          <a:xfrm>
            <a:off x="6014042" y="1656555"/>
            <a:ext cx="1752900" cy="750000"/>
          </a:xfrm>
          <a:prstGeom prst="roundRect">
            <a:avLst>
              <a:gd name="adj" fmla="val 16667"/>
            </a:avLst>
          </a:prstGeom>
          <a:solidFill>
            <a:srgbClr val="F9CB9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200"/>
              <a:buFont typeface="Arial"/>
              <a:buNone/>
            </a:pPr>
            <a:r>
              <a:rPr lang="en" sz="1200" i="0" u="none" strike="noStrike" cap="none">
                <a:solidFill>
                  <a:schemeClr val="dk1"/>
                </a:solidFill>
                <a:latin typeface="Franklin Gothic"/>
                <a:ea typeface="Franklin Gothic"/>
                <a:cs typeface="Franklin Gothic"/>
                <a:sym typeface="Franklin Gothic"/>
              </a:rPr>
              <a:t>FUS Identification</a:t>
            </a:r>
            <a:endParaRPr sz="1200" i="0" u="none" strike="noStrike" cap="none">
              <a:solidFill>
                <a:schemeClr val="dk1"/>
              </a:solidFill>
              <a:latin typeface="Franklin Gothic"/>
              <a:ea typeface="Franklin Gothic"/>
              <a:cs typeface="Franklin Gothic"/>
              <a:sym typeface="Franklin Gothic"/>
            </a:endParaRPr>
          </a:p>
        </p:txBody>
      </p:sp>
      <p:sp>
        <p:nvSpPr>
          <p:cNvPr id="121" name="Google Shape;121;g2cd98662a4b_1_4"/>
          <p:cNvSpPr/>
          <p:nvPr/>
        </p:nvSpPr>
        <p:spPr>
          <a:xfrm>
            <a:off x="6049142" y="2861217"/>
            <a:ext cx="1682700" cy="1004100"/>
          </a:xfrm>
          <a:prstGeom prst="roundRect">
            <a:avLst>
              <a:gd name="adj" fmla="val 16667"/>
            </a:avLst>
          </a:prstGeom>
          <a:solidFill>
            <a:srgbClr val="F9CB9C"/>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200"/>
              <a:buFont typeface="Arial"/>
              <a:buNone/>
            </a:pPr>
            <a:r>
              <a:rPr lang="en" sz="1200">
                <a:latin typeface="Franklin Gothic"/>
                <a:ea typeface="Franklin Gothic"/>
                <a:cs typeface="Franklin Gothic"/>
                <a:sym typeface="Franklin Gothic"/>
              </a:rPr>
              <a:t>Lack of Data</a:t>
            </a:r>
            <a:endParaRPr sz="1200">
              <a:latin typeface="Franklin Gothic"/>
              <a:ea typeface="Franklin Gothic"/>
              <a:cs typeface="Franklin Gothic"/>
              <a:sym typeface="Franklin Gothic"/>
            </a:endParaRPr>
          </a:p>
          <a:p>
            <a:pPr marL="0" marR="0" lvl="0" indent="0" algn="ctr" rtl="0">
              <a:lnSpc>
                <a:spcPct val="150000"/>
              </a:lnSpc>
              <a:spcBef>
                <a:spcPts val="0"/>
              </a:spcBef>
              <a:spcAft>
                <a:spcPts val="0"/>
              </a:spcAft>
              <a:buClr>
                <a:srgbClr val="000000"/>
              </a:buClr>
              <a:buSzPts val="1200"/>
              <a:buFont typeface="Arial"/>
              <a:buNone/>
            </a:pPr>
            <a:r>
              <a:rPr lang="en" sz="1200">
                <a:latin typeface="Franklin Gothic"/>
                <a:ea typeface="Franklin Gothic"/>
                <a:cs typeface="Franklin Gothic"/>
                <a:sym typeface="Franklin Gothic"/>
              </a:rPr>
              <a:t>Imbalanced Data</a:t>
            </a:r>
            <a:endParaRPr sz="1200">
              <a:latin typeface="Franklin Gothic"/>
              <a:ea typeface="Franklin Gothic"/>
              <a:cs typeface="Franklin Gothic"/>
              <a:sym typeface="Franklin Gothic"/>
            </a:endParaRPr>
          </a:p>
        </p:txBody>
      </p:sp>
      <p:sp>
        <p:nvSpPr>
          <p:cNvPr id="122" name="Google Shape;122;g2cd98662a4b_1_4"/>
          <p:cNvSpPr txBox="1"/>
          <p:nvPr/>
        </p:nvSpPr>
        <p:spPr>
          <a:xfrm>
            <a:off x="6200867" y="2493567"/>
            <a:ext cx="1333800" cy="360300"/>
          </a:xfrm>
          <a:prstGeom prst="rect">
            <a:avLst/>
          </a:prstGeom>
          <a:noFill/>
          <a:ln>
            <a:noFill/>
          </a:ln>
        </p:spPr>
        <p:txBody>
          <a:bodyPr spcFirstLastPara="1" wrap="square" lIns="91425" tIns="91425" rIns="91425" bIns="91425" anchor="t" anchorCtr="0">
            <a:spAutoFit/>
          </a:bodyPr>
          <a:lstStyle/>
          <a:p>
            <a:pPr marL="0" marR="0" lvl="0" indent="0" algn="ctr" rtl="0">
              <a:lnSpc>
                <a:spcPct val="95000"/>
              </a:lnSpc>
              <a:spcBef>
                <a:spcPts val="0"/>
              </a:spcBef>
              <a:spcAft>
                <a:spcPts val="1200"/>
              </a:spcAft>
              <a:buClr>
                <a:srgbClr val="000000"/>
              </a:buClr>
              <a:buSzPts val="1200"/>
              <a:buFont typeface="Arial"/>
              <a:buNone/>
            </a:pPr>
            <a:r>
              <a:rPr lang="en" sz="1200" b="1" i="0" u="none" strike="noStrike" cap="none">
                <a:solidFill>
                  <a:srgbClr val="1A1A1A"/>
                </a:solidFill>
                <a:latin typeface="Franklin Gothic"/>
                <a:ea typeface="Franklin Gothic"/>
                <a:cs typeface="Franklin Gothic"/>
                <a:sym typeface="Franklin Gothic"/>
              </a:rPr>
              <a:t>Data Challenges</a:t>
            </a:r>
            <a:endParaRPr sz="1200" i="0" u="none" strike="noStrike" cap="none">
              <a:solidFill>
                <a:srgbClr val="1A1A1A"/>
              </a:solidFill>
              <a:latin typeface="Franklin Gothic"/>
              <a:ea typeface="Franklin Gothic"/>
              <a:cs typeface="Franklin Gothic"/>
              <a:sym typeface="Franklin Gothic"/>
            </a:endParaRPr>
          </a:p>
        </p:txBody>
      </p:sp>
      <p:sp>
        <p:nvSpPr>
          <p:cNvPr id="123" name="Google Shape;123;g2cd98662a4b_1_4"/>
          <p:cNvSpPr txBox="1"/>
          <p:nvPr/>
        </p:nvSpPr>
        <p:spPr>
          <a:xfrm>
            <a:off x="6200867" y="1296267"/>
            <a:ext cx="1333800" cy="360300"/>
          </a:xfrm>
          <a:prstGeom prst="rect">
            <a:avLst/>
          </a:prstGeom>
          <a:noFill/>
          <a:ln>
            <a:noFill/>
          </a:ln>
        </p:spPr>
        <p:txBody>
          <a:bodyPr spcFirstLastPara="1" wrap="square" lIns="91425" tIns="91425" rIns="91425" bIns="91425" anchor="t" anchorCtr="0">
            <a:spAutoFit/>
          </a:bodyPr>
          <a:lstStyle/>
          <a:p>
            <a:pPr marL="0" marR="0" lvl="0" indent="0" algn="ctr" rtl="0">
              <a:lnSpc>
                <a:spcPct val="95000"/>
              </a:lnSpc>
              <a:spcBef>
                <a:spcPts val="0"/>
              </a:spcBef>
              <a:spcAft>
                <a:spcPts val="1200"/>
              </a:spcAft>
              <a:buClr>
                <a:srgbClr val="000000"/>
              </a:buClr>
              <a:buSzPts val="1200"/>
              <a:buFont typeface="Arial"/>
              <a:buNone/>
            </a:pPr>
            <a:r>
              <a:rPr lang="en" sz="1200" b="1" i="0" u="none" strike="noStrike" cap="none" dirty="0">
                <a:solidFill>
                  <a:srgbClr val="1A1A1A"/>
                </a:solidFill>
                <a:latin typeface="Franklin Gothic"/>
                <a:ea typeface="Franklin Gothic"/>
                <a:cs typeface="Franklin Gothic"/>
                <a:sym typeface="Franklin Gothic"/>
              </a:rPr>
              <a:t>Target Variables</a:t>
            </a:r>
            <a:endParaRPr sz="1200" i="0" u="none" strike="noStrike" cap="none" dirty="0">
              <a:solidFill>
                <a:srgbClr val="1A1A1A"/>
              </a:solidFill>
              <a:latin typeface="Franklin Gothic"/>
              <a:ea typeface="Franklin Gothic"/>
              <a:cs typeface="Franklin Gothic"/>
              <a:sym typeface="Franklin Gothic"/>
            </a:endParaRPr>
          </a:p>
        </p:txBody>
      </p:sp>
      <p:sp>
        <p:nvSpPr>
          <p:cNvPr id="124" name="Google Shape;124;g2cd98662a4b_1_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solidFill>
                  <a:schemeClr val="dk2"/>
                </a:solidFill>
              </a:rPr>
              <a:t>8</a:t>
            </a:fld>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g2cd98662a4b_0_58"/>
          <p:cNvSpPr txBox="1">
            <a:spLocks noGrp="1"/>
          </p:cNvSpPr>
          <p:nvPr>
            <p:ph type="sldNum" idx="12"/>
          </p:nvPr>
        </p:nvSpPr>
        <p:spPr>
          <a:xfrm>
            <a:off x="8574953" y="4565000"/>
            <a:ext cx="333300" cy="3936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1200"/>
              <a:buNone/>
            </a:pPr>
            <a:fld id="{00000000-1234-1234-1234-123412341234}" type="slidenum">
              <a:rPr lang="en">
                <a:solidFill>
                  <a:schemeClr val="dk2"/>
                </a:solidFill>
                <a:latin typeface="Franklin Gothic"/>
                <a:ea typeface="Franklin Gothic"/>
                <a:cs typeface="Franklin Gothic"/>
                <a:sym typeface="Franklin Gothic"/>
              </a:rPr>
              <a:t>9</a:t>
            </a:fld>
            <a:endParaRPr>
              <a:solidFill>
                <a:schemeClr val="dk2"/>
              </a:solidFill>
              <a:latin typeface="Franklin Gothic"/>
              <a:ea typeface="Franklin Gothic"/>
              <a:cs typeface="Franklin Gothic"/>
              <a:sym typeface="Franklin Gothic"/>
            </a:endParaRPr>
          </a:p>
        </p:txBody>
      </p:sp>
      <p:pic>
        <p:nvPicPr>
          <p:cNvPr id="130" name="Google Shape;130;g2cd98662a4b_0_58">
            <a:hlinkClick r:id="rId4" action="ppaction://hlinksldjump"/>
          </p:cNvPr>
          <p:cNvPicPr preferRelativeResize="0"/>
          <p:nvPr/>
        </p:nvPicPr>
        <p:blipFill rotWithShape="1">
          <a:blip r:embed="rId5">
            <a:alphaModFix/>
          </a:blip>
          <a:srcRect/>
          <a:stretch/>
        </p:blipFill>
        <p:spPr>
          <a:xfrm>
            <a:off x="291150" y="4697975"/>
            <a:ext cx="1682658" cy="127650"/>
          </a:xfrm>
          <a:prstGeom prst="rect">
            <a:avLst/>
          </a:prstGeom>
          <a:noFill/>
          <a:ln>
            <a:noFill/>
          </a:ln>
        </p:spPr>
      </p:pic>
      <p:sp>
        <p:nvSpPr>
          <p:cNvPr id="131" name="Google Shape;131;g2cd98662a4b_0_58"/>
          <p:cNvSpPr txBox="1">
            <a:spLocks noGrp="1"/>
          </p:cNvSpPr>
          <p:nvPr>
            <p:ph type="title"/>
          </p:nvPr>
        </p:nvSpPr>
        <p:spPr>
          <a:xfrm>
            <a:off x="686375" y="2079824"/>
            <a:ext cx="7888500" cy="1354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90"/>
              <a:buNone/>
            </a:pPr>
            <a:r>
              <a:rPr lang="en">
                <a:solidFill>
                  <a:srgbClr val="1A2835"/>
                </a:solidFill>
              </a:rPr>
              <a:t>Assumptions &amp; Limitations</a:t>
            </a:r>
            <a:endParaRPr/>
          </a:p>
        </p:txBody>
      </p:sp>
      <p:sp>
        <p:nvSpPr>
          <p:cNvPr id="132" name="Google Shape;132;g2cd98662a4b_0_58"/>
          <p:cNvSpPr/>
          <p:nvPr/>
        </p:nvSpPr>
        <p:spPr>
          <a:xfrm rot="10800000" flipH="1">
            <a:off x="812685" y="3656930"/>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D20F069320724C847446542F79B230" ma:contentTypeVersion="13" ma:contentTypeDescription="Create a new document." ma:contentTypeScope="" ma:versionID="b09be5244519dbd6f0782345da5e5e24">
  <xsd:schema xmlns:xsd="http://www.w3.org/2001/XMLSchema" xmlns:xs="http://www.w3.org/2001/XMLSchema" xmlns:p="http://schemas.microsoft.com/office/2006/metadata/properties" xmlns:ns2="64eba2f0-79d2-4d93-b54b-88080065f9ce" xmlns:ns3="e2459845-60d6-46c8-8417-0ae925b12b08" targetNamespace="http://schemas.microsoft.com/office/2006/metadata/properties" ma:root="true" ma:fieldsID="c4accf0c7918df77b00589580d41b6dd" ns2:_="" ns3:_="">
    <xsd:import namespace="64eba2f0-79d2-4d93-b54b-88080065f9ce"/>
    <xsd:import namespace="e2459845-60d6-46c8-8417-0ae925b12b0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OCR" minOccurs="0"/>
                <xsd:element ref="ns2:MediaServiceDateTake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eba2f0-79d2-4d93-b54b-88080065f9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2459845-60d6-46c8-8417-0ae925b12b0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e50d549-d7ce-4dd5-ae92-001d55e0b918}" ma:internalName="TaxCatchAll" ma:showField="CatchAllData" ma:web="e2459845-60d6-46c8-8417-0ae925b12b08">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2459845-60d6-46c8-8417-0ae925b12b08" xsi:nil="true"/>
    <lcf76f155ced4ddcb4097134ff3c332f xmlns="64eba2f0-79d2-4d93-b54b-88080065f9c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0936EED-8B57-4791-BD07-5D47BB8C8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eba2f0-79d2-4d93-b54b-88080065f9ce"/>
    <ds:schemaRef ds:uri="e2459845-60d6-46c8-8417-0ae925b12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B9DE5A-1314-4403-BD18-F1B180CE26F5}">
  <ds:schemaRefs>
    <ds:schemaRef ds:uri="http://schemas.microsoft.com/sharepoint/v3/contenttype/forms"/>
  </ds:schemaRefs>
</ds:datastoreItem>
</file>

<file path=customXml/itemProps3.xml><?xml version="1.0" encoding="utf-8"?>
<ds:datastoreItem xmlns:ds="http://schemas.openxmlformats.org/officeDocument/2006/customXml" ds:itemID="{448CC099-6D6A-4C1B-8DC4-63C3938030F8}">
  <ds:schemaRefs>
    <ds:schemaRef ds:uri="http://schemas.microsoft.com/office/2006/metadata/properties"/>
    <ds:schemaRef ds:uri="http://schemas.microsoft.com/office/infopath/2007/PartnerControls"/>
    <ds:schemaRef ds:uri="e2459845-60d6-46c8-8417-0ae925b12b08"/>
    <ds:schemaRef ds:uri="64eba2f0-79d2-4d93-b54b-88080065f9ce"/>
  </ds:schemaRefs>
</ds:datastoreItem>
</file>

<file path=docProps/app.xml><?xml version="1.0" encoding="utf-8"?>
<Properties xmlns="http://schemas.openxmlformats.org/officeDocument/2006/extended-properties" xmlns:vt="http://schemas.openxmlformats.org/officeDocument/2006/docPropsVTypes">
  <TotalTime>341</TotalTime>
  <Words>1289</Words>
  <Application>Microsoft Macintosh PowerPoint</Application>
  <PresentationFormat>On-screen Show (16:9)</PresentationFormat>
  <Paragraphs>209</Paragraphs>
  <Slides>27</Slides>
  <Notes>27</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Lato</vt:lpstr>
      <vt:lpstr>Franklin Gothic</vt:lpstr>
      <vt:lpstr>SDS UVA Slide Deck</vt:lpstr>
      <vt:lpstr>Leveraging NLP for Focused Ultrasound Research Taxonomy Development</vt:lpstr>
      <vt:lpstr>Table of Contents</vt:lpstr>
      <vt:lpstr>Project Purpose &amp; Background</vt:lpstr>
      <vt:lpstr>PowerPoint Presentation</vt:lpstr>
      <vt:lpstr>PowerPoint Presentation</vt:lpstr>
      <vt:lpstr>PowerPoint Presentation</vt:lpstr>
      <vt:lpstr>Data Discussion</vt:lpstr>
      <vt:lpstr>PowerPoint Presentation</vt:lpstr>
      <vt:lpstr>Assumptions &amp; Limitations</vt:lpstr>
      <vt:lpstr>PowerPoint Presentation</vt:lpstr>
      <vt:lpstr>Modeling Methods</vt:lpstr>
      <vt:lpstr>PowerPoint Presentation</vt:lpstr>
      <vt:lpstr>PowerPoint Presentation</vt:lpstr>
      <vt:lpstr>PowerPoint Presentation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Questions?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NLP for Focused Ultrasound Research Taxonomy Development</dc:title>
  <dc:creator>Tyler Valentine</dc:creator>
  <cp:lastModifiedBy>thommyjos thommyjos</cp:lastModifiedBy>
  <cp:revision>62</cp:revision>
  <dcterms:modified xsi:type="dcterms:W3CDTF">2024-05-03T21:14:52Z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0x01010030D20F069320724C847446542F79B230</vt:lpwstr>
  </property>
  <property fmtid="{D5CDD505-2E9C-101B-9397-08002B2CF9AE}" pid="3" name="MediaServiceImageTags">
    <vt:lpwstr/>
  </property>
</Properties>
</file>